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65" r:id="rId3"/>
    <p:sldId id="273" r:id="rId4"/>
    <p:sldId id="267" r:id="rId5"/>
    <p:sldId id="260" r:id="rId6"/>
    <p:sldId id="263" r:id="rId7"/>
    <p:sldId id="278" r:id="rId8"/>
    <p:sldId id="271" r:id="rId9"/>
    <p:sldId id="272" r:id="rId10"/>
    <p:sldId id="275" r:id="rId11"/>
    <p:sldId id="277" r:id="rId12"/>
    <p:sldId id="276" r:id="rId13"/>
    <p:sldId id="281" r:id="rId14"/>
    <p:sldId id="279" r:id="rId15"/>
    <p:sldId id="280" r:id="rId16"/>
    <p:sldId id="270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862" autoAdjust="0"/>
    <p:restoredTop sz="94660"/>
  </p:normalViewPr>
  <p:slideViewPr>
    <p:cSldViewPr snapToGrid="0">
      <p:cViewPr varScale="1">
        <p:scale>
          <a:sx n="96" d="100"/>
          <a:sy n="96" d="100"/>
        </p:scale>
        <p:origin x="200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CE5F35-C77A-4955-AA73-4505261D89DD}" type="doc">
      <dgm:prSet loTypeId="urn:microsoft.com/office/officeart/2005/8/layout/arrow5" loCatId="relationship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D6F46EC0-1F33-4203-89FC-81C6198447D1}">
      <dgm:prSet custT="1"/>
      <dgm:spPr>
        <a:solidFill>
          <a:schemeClr val="accent6">
            <a:lumMod val="60000"/>
            <a:lumOff val="40000"/>
          </a:schemeClr>
        </a:solidFill>
        <a:ln>
          <a:solidFill>
            <a:schemeClr val="accent1"/>
          </a:solidFill>
        </a:ln>
      </dgm:spPr>
      <dgm:t>
        <a:bodyPr/>
        <a:lstStyle/>
        <a:p>
          <a:endParaRPr lang="cs-CZ" sz="1400" b="1" i="0" cap="none" spc="0" baseline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cs-CZ" sz="1400" b="1" i="0" cap="none" spc="0" baseline="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kontakt        s AK, SMO,                                                                    kulturní </a:t>
          </a:r>
          <a:r>
            <a:rPr lang="cs-CZ" sz="1400" b="1" i="0" cap="none" spc="0" baseline="0" dirty="0" err="1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advoka-cie</a:t>
          </a:r>
          <a:endParaRPr lang="en-US" sz="1400" b="1" i="0" cap="none" spc="0" baseline="0" dirty="0">
            <a:ln w="0">
              <a:solidFill>
                <a:schemeClr val="tx1"/>
              </a:solidFill>
            </a:ln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7F9653-234C-469A-B67A-EBFA5F0522D9}" type="parTrans" cxnId="{7376D2AB-84FA-48DF-B31B-C76CA01F685C}">
      <dgm:prSet/>
      <dgm:spPr/>
      <dgm:t>
        <a:bodyPr/>
        <a:lstStyle/>
        <a:p>
          <a:endParaRPr lang="en-US"/>
        </a:p>
      </dgm:t>
    </dgm:pt>
    <dgm:pt modelId="{B2579829-BBA8-4CA0-8293-DB272C85275D}" type="sibTrans" cxnId="{7376D2AB-84FA-48DF-B31B-C76CA01F685C}">
      <dgm:prSet/>
      <dgm:spPr/>
      <dgm:t>
        <a:bodyPr/>
        <a:lstStyle/>
        <a:p>
          <a:endParaRPr lang="en-US"/>
        </a:p>
      </dgm:t>
    </dgm:pt>
    <dgm:pt modelId="{C23517F0-45B0-4A87-9E8F-2CCF848EB2DF}">
      <dgm:prSet custT="1"/>
      <dgm:spPr>
        <a:solidFill>
          <a:schemeClr val="accent6">
            <a:lumMod val="60000"/>
            <a:lumOff val="4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cs-CZ" sz="1500" b="1" i="0" cap="none" spc="0" baseline="0" dirty="0">
              <a:ln w="0">
                <a:solidFill>
                  <a:schemeClr val="tx1"/>
                </a:solidFill>
              </a:ln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rPr>
            <a:t>setkávání aktérů              v krajích</a:t>
          </a:r>
          <a:endParaRPr lang="en-US" sz="1500" b="1" i="0" cap="none" spc="0" baseline="0" dirty="0">
            <a:ln w="0">
              <a:solidFill>
                <a:schemeClr val="tx1"/>
              </a:solidFill>
            </a:ln>
            <a:solidFill>
              <a:schemeClr val="accent1">
                <a:lumMod val="50000"/>
              </a:schemeClr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rial" panose="020B0604020202020204" pitchFamily="34" charset="0"/>
          </a:endParaRPr>
        </a:p>
      </dgm:t>
    </dgm:pt>
    <dgm:pt modelId="{AF0DF311-7F5B-4C64-B4D4-5BF779C7050B}" type="parTrans" cxnId="{AD8E592A-C146-4034-9357-6A531F0AC96F}">
      <dgm:prSet/>
      <dgm:spPr/>
      <dgm:t>
        <a:bodyPr/>
        <a:lstStyle/>
        <a:p>
          <a:endParaRPr lang="en-US"/>
        </a:p>
      </dgm:t>
    </dgm:pt>
    <dgm:pt modelId="{E954CE8F-84BD-4395-9AFC-FAFA9B0C2340}" type="sibTrans" cxnId="{AD8E592A-C146-4034-9357-6A531F0AC96F}">
      <dgm:prSet/>
      <dgm:spPr/>
      <dgm:t>
        <a:bodyPr/>
        <a:lstStyle/>
        <a:p>
          <a:endParaRPr lang="en-US"/>
        </a:p>
      </dgm:t>
    </dgm:pt>
    <dgm:pt modelId="{2CE50486-DBD4-40B1-AA38-FB0B5A94C365}">
      <dgm:prSet/>
      <dgm:spPr>
        <a:solidFill>
          <a:schemeClr val="accent6">
            <a:lumMod val="60000"/>
            <a:lumOff val="4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cs-CZ" b="1" i="0" cap="none" spc="0" baseline="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změny  ve statistice</a:t>
          </a:r>
          <a:endParaRPr lang="en-US" b="1" i="0" cap="none" spc="0" baseline="0" dirty="0">
            <a:ln w="0">
              <a:solidFill>
                <a:schemeClr val="tx1"/>
              </a:solidFill>
            </a:ln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8F499423-49DD-4255-9EA0-A25DA8AB29ED}" type="parTrans" cxnId="{A156877B-7D7B-4104-94E8-89BBDFDC19A1}">
      <dgm:prSet/>
      <dgm:spPr/>
      <dgm:t>
        <a:bodyPr/>
        <a:lstStyle/>
        <a:p>
          <a:endParaRPr lang="en-US"/>
        </a:p>
      </dgm:t>
    </dgm:pt>
    <dgm:pt modelId="{3646C832-7C20-4B6D-BE18-DC2A21689344}" type="sibTrans" cxnId="{A156877B-7D7B-4104-94E8-89BBDFDC19A1}">
      <dgm:prSet/>
      <dgm:spPr/>
      <dgm:t>
        <a:bodyPr/>
        <a:lstStyle/>
        <a:p>
          <a:endParaRPr lang="en-US"/>
        </a:p>
      </dgm:t>
    </dgm:pt>
    <dgm:pt modelId="{0D24CA61-3E44-42A6-8B69-4593726736F5}">
      <dgm:prSet/>
      <dgm:spPr>
        <a:solidFill>
          <a:schemeClr val="accent6">
            <a:lumMod val="60000"/>
            <a:lumOff val="4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cs-CZ" b="1" i="0" cap="none" spc="0" baseline="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rPr>
            <a:t>možnosti specifického vzdělávání</a:t>
          </a:r>
          <a:endParaRPr lang="en-US" b="1" i="0" cap="none" spc="0" baseline="0" dirty="0">
            <a:ln w="0">
              <a:solidFill>
                <a:schemeClr val="tx1"/>
              </a:solidFill>
            </a:ln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rial" panose="020B0604020202020204" pitchFamily="34" charset="0"/>
          </a:endParaRPr>
        </a:p>
      </dgm:t>
    </dgm:pt>
    <dgm:pt modelId="{492B87BE-DC0D-4980-B158-B37EEBFF81C6}" type="parTrans" cxnId="{702BA99B-DC43-4CE9-AC5D-6A7D0C51303E}">
      <dgm:prSet/>
      <dgm:spPr/>
      <dgm:t>
        <a:bodyPr/>
        <a:lstStyle/>
        <a:p>
          <a:endParaRPr lang="en-US"/>
        </a:p>
      </dgm:t>
    </dgm:pt>
    <dgm:pt modelId="{D55C1687-C58A-4879-9234-C585941507F9}" type="sibTrans" cxnId="{702BA99B-DC43-4CE9-AC5D-6A7D0C51303E}">
      <dgm:prSet/>
      <dgm:spPr/>
      <dgm:t>
        <a:bodyPr/>
        <a:lstStyle/>
        <a:p>
          <a:endParaRPr lang="en-US"/>
        </a:p>
      </dgm:t>
    </dgm:pt>
    <dgm:pt modelId="{C281A1DB-80E1-CB48-85F3-A07E651DC6A7}">
      <dgm:prSet/>
      <dgm:spPr>
        <a:solidFill>
          <a:schemeClr val="accent6">
            <a:lumMod val="60000"/>
            <a:lumOff val="40000"/>
            <a:alpha val="97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cs-CZ" b="1" i="0" cap="none" spc="0" baseline="0" dirty="0">
              <a:ln w="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rPr>
            <a:t>spolupráce            s jinými </a:t>
          </a:r>
          <a:r>
            <a:rPr lang="cs-CZ" b="1" i="0" cap="none" spc="0" baseline="0" dirty="0" err="1">
              <a:ln w="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rPr>
            <a:t>asociacemií</a:t>
          </a:r>
          <a:endParaRPr lang="en-US" b="1" i="0" cap="none" spc="0" baseline="0" dirty="0">
            <a:ln w="0">
              <a:solidFill>
                <a:schemeClr val="tx1"/>
              </a:solidFill>
            </a:ln>
            <a:solidFill>
              <a:schemeClr val="accent2">
                <a:lumMod val="50000"/>
              </a:schemeClr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rial" panose="020B0604020202020204" pitchFamily="34" charset="0"/>
          </a:endParaRPr>
        </a:p>
      </dgm:t>
    </dgm:pt>
    <dgm:pt modelId="{1533D978-480B-E444-8581-A4E5C00BB351}" type="parTrans" cxnId="{D832E553-2483-6744-9653-EEB4E73A553D}">
      <dgm:prSet/>
      <dgm:spPr/>
      <dgm:t>
        <a:bodyPr/>
        <a:lstStyle/>
        <a:p>
          <a:endParaRPr lang="cs-CZ"/>
        </a:p>
      </dgm:t>
    </dgm:pt>
    <dgm:pt modelId="{CCD0C36F-8EA8-7548-90C3-CE555CE6EFB5}" type="sibTrans" cxnId="{D832E553-2483-6744-9653-EEB4E73A553D}">
      <dgm:prSet/>
      <dgm:spPr/>
      <dgm:t>
        <a:bodyPr/>
        <a:lstStyle/>
        <a:p>
          <a:endParaRPr lang="cs-CZ"/>
        </a:p>
      </dgm:t>
    </dgm:pt>
    <dgm:pt modelId="{F712CCC9-628F-4647-841E-B7E0352C84B7}">
      <dgm:prSet/>
      <dgm:spPr>
        <a:solidFill>
          <a:schemeClr val="accent6">
            <a:lumMod val="60000"/>
            <a:lumOff val="4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cs-CZ" b="1" i="0" cap="none" spc="0" baseline="0" dirty="0">
              <a:ln w="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rPr>
            <a:t>sběr dat, benchmarking</a:t>
          </a:r>
          <a:endParaRPr lang="en-US" b="1" i="0" cap="none" spc="0" baseline="0" dirty="0">
            <a:ln w="0">
              <a:solidFill>
                <a:schemeClr val="tx1"/>
              </a:solidFill>
            </a:ln>
            <a:solidFill>
              <a:srgbClr val="C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rial" panose="020B0604020202020204" pitchFamily="34" charset="0"/>
          </a:endParaRPr>
        </a:p>
      </dgm:t>
    </dgm:pt>
    <dgm:pt modelId="{64CB65E3-C5ED-2141-913B-ACA63D0E579E}" type="parTrans" cxnId="{259E544A-D4FC-0E42-982D-E9BD9C8D2EBA}">
      <dgm:prSet/>
      <dgm:spPr/>
      <dgm:t>
        <a:bodyPr/>
        <a:lstStyle/>
        <a:p>
          <a:endParaRPr lang="cs-CZ"/>
        </a:p>
      </dgm:t>
    </dgm:pt>
    <dgm:pt modelId="{E72875F5-547D-BC4B-9BE5-8A180EAC1443}" type="sibTrans" cxnId="{259E544A-D4FC-0E42-982D-E9BD9C8D2EBA}">
      <dgm:prSet/>
      <dgm:spPr/>
      <dgm:t>
        <a:bodyPr/>
        <a:lstStyle/>
        <a:p>
          <a:endParaRPr lang="cs-CZ"/>
        </a:p>
      </dgm:t>
    </dgm:pt>
    <dgm:pt modelId="{46D6B4A5-7572-4144-90D7-FDDFC24578F1}" type="pres">
      <dgm:prSet presAssocID="{03CE5F35-C77A-4955-AA73-4505261D89DD}" presName="diagram" presStyleCnt="0">
        <dgm:presLayoutVars>
          <dgm:dir/>
          <dgm:resizeHandles val="exact"/>
        </dgm:presLayoutVars>
      </dgm:prSet>
      <dgm:spPr/>
    </dgm:pt>
    <dgm:pt modelId="{49FBC02B-D62E-1D40-A297-5DD3B0150DD6}" type="pres">
      <dgm:prSet presAssocID="{D6F46EC0-1F33-4203-89FC-81C6198447D1}" presName="arrow" presStyleLbl="node1" presStyleIdx="0" presStyleCnt="6">
        <dgm:presLayoutVars>
          <dgm:bulletEnabled val="1"/>
        </dgm:presLayoutVars>
      </dgm:prSet>
      <dgm:spPr/>
    </dgm:pt>
    <dgm:pt modelId="{218CDE4A-C1B3-E64E-8164-A06D992DE6F7}" type="pres">
      <dgm:prSet presAssocID="{C23517F0-45B0-4A87-9E8F-2CCF848EB2DF}" presName="arrow" presStyleLbl="node1" presStyleIdx="1" presStyleCnt="6">
        <dgm:presLayoutVars>
          <dgm:bulletEnabled val="1"/>
        </dgm:presLayoutVars>
      </dgm:prSet>
      <dgm:spPr/>
    </dgm:pt>
    <dgm:pt modelId="{132CCD4F-4E3D-7E43-9B46-D27B589D797E}" type="pres">
      <dgm:prSet presAssocID="{F712CCC9-628F-4647-841E-B7E0352C84B7}" presName="arrow" presStyleLbl="node1" presStyleIdx="2" presStyleCnt="6">
        <dgm:presLayoutVars>
          <dgm:bulletEnabled val="1"/>
        </dgm:presLayoutVars>
      </dgm:prSet>
      <dgm:spPr/>
    </dgm:pt>
    <dgm:pt modelId="{B4C49A31-C5EF-BA46-81E7-E47F71C2120C}" type="pres">
      <dgm:prSet presAssocID="{2CE50486-DBD4-40B1-AA38-FB0B5A94C365}" presName="arrow" presStyleLbl="node1" presStyleIdx="3" presStyleCnt="6">
        <dgm:presLayoutVars>
          <dgm:bulletEnabled val="1"/>
        </dgm:presLayoutVars>
      </dgm:prSet>
      <dgm:spPr/>
    </dgm:pt>
    <dgm:pt modelId="{D397074E-A677-D847-B40D-141FA37089A3}" type="pres">
      <dgm:prSet presAssocID="{0D24CA61-3E44-42A6-8B69-4593726736F5}" presName="arrow" presStyleLbl="node1" presStyleIdx="4" presStyleCnt="6">
        <dgm:presLayoutVars>
          <dgm:bulletEnabled val="1"/>
        </dgm:presLayoutVars>
      </dgm:prSet>
      <dgm:spPr/>
    </dgm:pt>
    <dgm:pt modelId="{C61ED3DD-466A-7D40-8440-E4D677C6A65B}" type="pres">
      <dgm:prSet presAssocID="{C281A1DB-80E1-CB48-85F3-A07E651DC6A7}" presName="arrow" presStyleLbl="node1" presStyleIdx="5" presStyleCnt="6">
        <dgm:presLayoutVars>
          <dgm:bulletEnabled val="1"/>
        </dgm:presLayoutVars>
      </dgm:prSet>
      <dgm:spPr/>
    </dgm:pt>
  </dgm:ptLst>
  <dgm:cxnLst>
    <dgm:cxn modelId="{AD8E592A-C146-4034-9357-6A531F0AC96F}" srcId="{03CE5F35-C77A-4955-AA73-4505261D89DD}" destId="{C23517F0-45B0-4A87-9E8F-2CCF848EB2DF}" srcOrd="1" destOrd="0" parTransId="{AF0DF311-7F5B-4C64-B4D4-5BF779C7050B}" sibTransId="{E954CE8F-84BD-4395-9AFC-FAFA9B0C2340}"/>
    <dgm:cxn modelId="{2C607742-CDF6-1545-B79D-5B933C173784}" type="presOf" srcId="{2CE50486-DBD4-40B1-AA38-FB0B5A94C365}" destId="{B4C49A31-C5EF-BA46-81E7-E47F71C2120C}" srcOrd="0" destOrd="0" presId="urn:microsoft.com/office/officeart/2005/8/layout/arrow5"/>
    <dgm:cxn modelId="{259E544A-D4FC-0E42-982D-E9BD9C8D2EBA}" srcId="{03CE5F35-C77A-4955-AA73-4505261D89DD}" destId="{F712CCC9-628F-4647-841E-B7E0352C84B7}" srcOrd="2" destOrd="0" parTransId="{64CB65E3-C5ED-2141-913B-ACA63D0E579E}" sibTransId="{E72875F5-547D-BC4B-9BE5-8A180EAC1443}"/>
    <dgm:cxn modelId="{D832E553-2483-6744-9653-EEB4E73A553D}" srcId="{03CE5F35-C77A-4955-AA73-4505261D89DD}" destId="{C281A1DB-80E1-CB48-85F3-A07E651DC6A7}" srcOrd="5" destOrd="0" parTransId="{1533D978-480B-E444-8581-A4E5C00BB351}" sibTransId="{CCD0C36F-8EA8-7548-90C3-CE555CE6EFB5}"/>
    <dgm:cxn modelId="{BDAF455A-B20B-A647-BF98-EDEBB42AEFDD}" type="presOf" srcId="{0D24CA61-3E44-42A6-8B69-4593726736F5}" destId="{D397074E-A677-D847-B40D-141FA37089A3}" srcOrd="0" destOrd="0" presId="urn:microsoft.com/office/officeart/2005/8/layout/arrow5"/>
    <dgm:cxn modelId="{A358E561-BDFC-7844-87B4-A641D9F15016}" type="presOf" srcId="{03CE5F35-C77A-4955-AA73-4505261D89DD}" destId="{46D6B4A5-7572-4144-90D7-FDDFC24578F1}" srcOrd="0" destOrd="0" presId="urn:microsoft.com/office/officeart/2005/8/layout/arrow5"/>
    <dgm:cxn modelId="{9622426C-C76C-EC49-846B-6A49519CB045}" type="presOf" srcId="{D6F46EC0-1F33-4203-89FC-81C6198447D1}" destId="{49FBC02B-D62E-1D40-A297-5DD3B0150DD6}" srcOrd="0" destOrd="0" presId="urn:microsoft.com/office/officeart/2005/8/layout/arrow5"/>
    <dgm:cxn modelId="{A156877B-7D7B-4104-94E8-89BBDFDC19A1}" srcId="{03CE5F35-C77A-4955-AA73-4505261D89DD}" destId="{2CE50486-DBD4-40B1-AA38-FB0B5A94C365}" srcOrd="3" destOrd="0" parTransId="{8F499423-49DD-4255-9EA0-A25DA8AB29ED}" sibTransId="{3646C832-7C20-4B6D-BE18-DC2A21689344}"/>
    <dgm:cxn modelId="{0AA8CC7C-C437-5846-8045-69919277EA2F}" type="presOf" srcId="{C23517F0-45B0-4A87-9E8F-2CCF848EB2DF}" destId="{218CDE4A-C1B3-E64E-8164-A06D992DE6F7}" srcOrd="0" destOrd="0" presId="urn:microsoft.com/office/officeart/2005/8/layout/arrow5"/>
    <dgm:cxn modelId="{9BFC1888-3C11-EB4B-853F-D0F99565927A}" type="presOf" srcId="{F712CCC9-628F-4647-841E-B7E0352C84B7}" destId="{132CCD4F-4E3D-7E43-9B46-D27B589D797E}" srcOrd="0" destOrd="0" presId="urn:microsoft.com/office/officeart/2005/8/layout/arrow5"/>
    <dgm:cxn modelId="{702BA99B-DC43-4CE9-AC5D-6A7D0C51303E}" srcId="{03CE5F35-C77A-4955-AA73-4505261D89DD}" destId="{0D24CA61-3E44-42A6-8B69-4593726736F5}" srcOrd="4" destOrd="0" parTransId="{492B87BE-DC0D-4980-B158-B37EEBFF81C6}" sibTransId="{D55C1687-C58A-4879-9234-C585941507F9}"/>
    <dgm:cxn modelId="{7376D2AB-84FA-48DF-B31B-C76CA01F685C}" srcId="{03CE5F35-C77A-4955-AA73-4505261D89DD}" destId="{D6F46EC0-1F33-4203-89FC-81C6198447D1}" srcOrd="0" destOrd="0" parTransId="{DD7F9653-234C-469A-B67A-EBFA5F0522D9}" sibTransId="{B2579829-BBA8-4CA0-8293-DB272C85275D}"/>
    <dgm:cxn modelId="{126FCFB0-6071-664C-B50F-9B0D7786B7EE}" type="presOf" srcId="{C281A1DB-80E1-CB48-85F3-A07E651DC6A7}" destId="{C61ED3DD-466A-7D40-8440-E4D677C6A65B}" srcOrd="0" destOrd="0" presId="urn:microsoft.com/office/officeart/2005/8/layout/arrow5"/>
    <dgm:cxn modelId="{89A857B3-3F80-6440-AD69-0E78B7A9C064}" type="presParOf" srcId="{46D6B4A5-7572-4144-90D7-FDDFC24578F1}" destId="{49FBC02B-D62E-1D40-A297-5DD3B0150DD6}" srcOrd="0" destOrd="0" presId="urn:microsoft.com/office/officeart/2005/8/layout/arrow5"/>
    <dgm:cxn modelId="{BF4C6083-4AFF-0F4E-AF3C-FC163E819B6E}" type="presParOf" srcId="{46D6B4A5-7572-4144-90D7-FDDFC24578F1}" destId="{218CDE4A-C1B3-E64E-8164-A06D992DE6F7}" srcOrd="1" destOrd="0" presId="urn:microsoft.com/office/officeart/2005/8/layout/arrow5"/>
    <dgm:cxn modelId="{E40F7F4D-A27C-EC45-82BC-FE1B200BA9CD}" type="presParOf" srcId="{46D6B4A5-7572-4144-90D7-FDDFC24578F1}" destId="{132CCD4F-4E3D-7E43-9B46-D27B589D797E}" srcOrd="2" destOrd="0" presId="urn:microsoft.com/office/officeart/2005/8/layout/arrow5"/>
    <dgm:cxn modelId="{FEEB4408-FECB-234F-941F-57425179F7D4}" type="presParOf" srcId="{46D6B4A5-7572-4144-90D7-FDDFC24578F1}" destId="{B4C49A31-C5EF-BA46-81E7-E47F71C2120C}" srcOrd="3" destOrd="0" presId="urn:microsoft.com/office/officeart/2005/8/layout/arrow5"/>
    <dgm:cxn modelId="{348ED829-1923-4B46-A110-06B2B90C9A88}" type="presParOf" srcId="{46D6B4A5-7572-4144-90D7-FDDFC24578F1}" destId="{D397074E-A677-D847-B40D-141FA37089A3}" srcOrd="4" destOrd="0" presId="urn:microsoft.com/office/officeart/2005/8/layout/arrow5"/>
    <dgm:cxn modelId="{7ED24AE6-6E3B-174D-A743-FDBB92F6831B}" type="presParOf" srcId="{46D6B4A5-7572-4144-90D7-FDDFC24578F1}" destId="{C61ED3DD-466A-7D40-8440-E4D677C6A65B}" srcOrd="5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ABF72E-8551-4512-B5C3-0E652013200E}" type="doc">
      <dgm:prSet loTypeId="urn:microsoft.com/office/officeart/2005/8/layout/vList2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FFF0EEB2-5E6C-4F48-B880-04D9BB99E2B0}">
      <dgm:prSet custT="1"/>
      <dgm:spPr>
        <a:solidFill>
          <a:schemeClr val="accent6">
            <a:lumMod val="60000"/>
            <a:lumOff val="40000"/>
          </a:schemeClr>
        </a:solidFill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pPr algn="ctr"/>
          <a:r>
            <a:rPr lang="cs-CZ" sz="1400" b="1" i="0" cap="none" spc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rPr>
            <a:t>nezastupitelnost v regionu (není jiná možnost přístupu k živé kultuře, komunitní funkce)</a:t>
          </a:r>
          <a:endParaRPr lang="en-US" sz="1400" b="1" i="0" cap="none" spc="0" baseline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rial" panose="020B0604020202020204" pitchFamily="34" charset="0"/>
          </a:endParaRPr>
        </a:p>
      </dgm:t>
    </dgm:pt>
    <dgm:pt modelId="{D538DE6A-B12A-4E85-A333-9AAC02E4ED36}" type="parTrans" cxnId="{3F237972-1803-439E-BB3A-53B59267DE09}">
      <dgm:prSet/>
      <dgm:spPr/>
      <dgm:t>
        <a:bodyPr/>
        <a:lstStyle/>
        <a:p>
          <a:endParaRPr lang="en-US"/>
        </a:p>
      </dgm:t>
    </dgm:pt>
    <dgm:pt modelId="{5E87AD25-D3E9-4787-B8BE-FF182A79209E}" type="sibTrans" cxnId="{3F237972-1803-439E-BB3A-53B59267DE09}">
      <dgm:prSet/>
      <dgm:spPr/>
      <dgm:t>
        <a:bodyPr/>
        <a:lstStyle/>
        <a:p>
          <a:endParaRPr lang="en-US"/>
        </a:p>
      </dgm:t>
    </dgm:pt>
    <dgm:pt modelId="{17A19A4E-BE43-4B28-A595-738B994EBD05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cs-CZ" sz="1300" b="1" i="0" baseline="0" dirty="0">
              <a:solidFill>
                <a:schemeClr val="tx1"/>
              </a:solidFill>
              <a:latin typeface="Arial Black" panose="020B0604020202020204" pitchFamily="34" charset="0"/>
            </a:rPr>
            <a:t>kvalita programu</a:t>
          </a:r>
          <a:endParaRPr lang="en-US" sz="1300" b="1" i="0" baseline="0" dirty="0">
            <a:solidFill>
              <a:schemeClr val="tx1"/>
            </a:solidFill>
            <a:latin typeface="Arial Black" panose="020B0604020202020204" pitchFamily="34" charset="0"/>
          </a:endParaRPr>
        </a:p>
      </dgm:t>
    </dgm:pt>
    <dgm:pt modelId="{23D5D32F-5DEB-4FC8-AA7A-29410631C505}" type="parTrans" cxnId="{76FEE98E-FD06-4CE7-835F-CE2788D58535}">
      <dgm:prSet/>
      <dgm:spPr/>
      <dgm:t>
        <a:bodyPr/>
        <a:lstStyle/>
        <a:p>
          <a:endParaRPr lang="en-US"/>
        </a:p>
      </dgm:t>
    </dgm:pt>
    <dgm:pt modelId="{5656B60D-88C8-4C69-8290-435405035B46}" type="sibTrans" cxnId="{76FEE98E-FD06-4CE7-835F-CE2788D58535}">
      <dgm:prSet/>
      <dgm:spPr/>
      <dgm:t>
        <a:bodyPr/>
        <a:lstStyle/>
        <a:p>
          <a:endParaRPr lang="en-US"/>
        </a:p>
      </dgm:t>
    </dgm:pt>
    <dgm:pt modelId="{97D6E8AC-C32C-42F6-96B7-EF61A3069B85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cs-CZ" b="1" i="0" baseline="0" dirty="0">
              <a:solidFill>
                <a:sysClr val="windowText" lastClr="000000"/>
              </a:solidFill>
              <a:latin typeface="Arial Black" panose="020B0604020202020204" pitchFamily="34" charset="0"/>
            </a:rPr>
            <a:t>široké spektrum činnosti-  různé provozy</a:t>
          </a:r>
          <a:endParaRPr lang="en-US" b="1" i="0" baseline="0" dirty="0">
            <a:solidFill>
              <a:sysClr val="windowText" lastClr="000000"/>
            </a:solidFill>
            <a:latin typeface="Arial Black" panose="020B0604020202020204" pitchFamily="34" charset="0"/>
          </a:endParaRPr>
        </a:p>
      </dgm:t>
    </dgm:pt>
    <dgm:pt modelId="{84582DA1-4284-42AB-B5EB-14F2E56A51F8}" type="parTrans" cxnId="{35B0EEFA-DC7D-4A45-8D5E-98FBFAA1B7B8}">
      <dgm:prSet/>
      <dgm:spPr/>
      <dgm:t>
        <a:bodyPr/>
        <a:lstStyle/>
        <a:p>
          <a:endParaRPr lang="en-US"/>
        </a:p>
      </dgm:t>
    </dgm:pt>
    <dgm:pt modelId="{2486B8A4-C2A7-4687-BE9A-C2405D7B1A7A}" type="sibTrans" cxnId="{35B0EEFA-DC7D-4A45-8D5E-98FBFAA1B7B8}">
      <dgm:prSet/>
      <dgm:spPr/>
      <dgm:t>
        <a:bodyPr/>
        <a:lstStyle/>
        <a:p>
          <a:endParaRPr lang="en-US"/>
        </a:p>
      </dgm:t>
    </dgm:pt>
    <dgm:pt modelId="{54C2FAFB-624A-4DD7-80B3-8C0087654F2D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cs-CZ" baseline="0" dirty="0">
              <a:solidFill>
                <a:sysClr val="windowText" lastClr="000000"/>
              </a:solidFill>
              <a:latin typeface="Arial Black" panose="020B0604020202020204" pitchFamily="34" charset="0"/>
            </a:rPr>
            <a:t>rozdíly mezi regiony – unikátní prostředí, unikátní potřeby </a:t>
          </a:r>
          <a:endParaRPr lang="en-US" baseline="0" dirty="0">
            <a:solidFill>
              <a:sysClr val="windowText" lastClr="000000"/>
            </a:solidFill>
            <a:latin typeface="Arial Black" panose="020B0604020202020204" pitchFamily="34" charset="0"/>
          </a:endParaRPr>
        </a:p>
      </dgm:t>
    </dgm:pt>
    <dgm:pt modelId="{BE05F1B6-C131-4C67-A28F-74CACB8690DD}" type="parTrans" cxnId="{8D51AF34-7C38-41C8-90A5-90CECF13EE6B}">
      <dgm:prSet/>
      <dgm:spPr/>
      <dgm:t>
        <a:bodyPr/>
        <a:lstStyle/>
        <a:p>
          <a:endParaRPr lang="en-US"/>
        </a:p>
      </dgm:t>
    </dgm:pt>
    <dgm:pt modelId="{9EF09907-ECF6-42DA-A9EF-395FAEA2495D}" type="sibTrans" cxnId="{8D51AF34-7C38-41C8-90A5-90CECF13EE6B}">
      <dgm:prSet/>
      <dgm:spPr/>
      <dgm:t>
        <a:bodyPr/>
        <a:lstStyle/>
        <a:p>
          <a:endParaRPr lang="en-US"/>
        </a:p>
      </dgm:t>
    </dgm:pt>
    <dgm:pt modelId="{718E68AE-088A-40A7-965F-E6293750B317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cs-CZ" sz="1300" b="1" i="0" baseline="0" dirty="0">
              <a:solidFill>
                <a:sysClr val="windowText" lastClr="000000"/>
              </a:solidFill>
              <a:latin typeface="Arial" panose="020B0604020202020204" pitchFamily="34" charset="0"/>
            </a:rPr>
            <a:t>různé právní formy</a:t>
          </a:r>
          <a:endParaRPr lang="en-US" sz="1300" b="1" i="0" baseline="0" dirty="0">
            <a:solidFill>
              <a:sysClr val="windowText" lastClr="000000"/>
            </a:solidFill>
            <a:latin typeface="Arial" panose="020B0604020202020204" pitchFamily="34" charset="0"/>
          </a:endParaRPr>
        </a:p>
      </dgm:t>
    </dgm:pt>
    <dgm:pt modelId="{6B0299AC-A577-40E8-9E60-595636E63369}" type="parTrans" cxnId="{CD62C68D-E0AD-40DC-B3BA-3E3E3B005C7C}">
      <dgm:prSet/>
      <dgm:spPr/>
      <dgm:t>
        <a:bodyPr/>
        <a:lstStyle/>
        <a:p>
          <a:endParaRPr lang="en-US"/>
        </a:p>
      </dgm:t>
    </dgm:pt>
    <dgm:pt modelId="{14252349-55CD-47E7-92CB-91EDFABF3E2B}" type="sibTrans" cxnId="{CD62C68D-E0AD-40DC-B3BA-3E3E3B005C7C}">
      <dgm:prSet/>
      <dgm:spPr/>
      <dgm:t>
        <a:bodyPr/>
        <a:lstStyle/>
        <a:p>
          <a:endParaRPr lang="en-US"/>
        </a:p>
      </dgm:t>
    </dgm:pt>
    <dgm:pt modelId="{E2ADFDF5-38A7-452C-814F-590BA232FFC1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cs-CZ" sz="1400" b="1" i="0" baseline="0" dirty="0">
              <a:solidFill>
                <a:sysClr val="windowText" lastClr="000000"/>
              </a:solidFill>
              <a:latin typeface="Arial" panose="020B0604020202020204" pitchFamily="34" charset="0"/>
            </a:rPr>
            <a:t>problémy s financováním (decentralizace veřejné podpory, byrokracie, ekonomická gramotnost</a:t>
          </a:r>
          <a:r>
            <a:rPr lang="cs-CZ" sz="1300" dirty="0">
              <a:solidFill>
                <a:sysClr val="windowText" lastClr="000000"/>
              </a:solidFill>
            </a:rPr>
            <a:t>)</a:t>
          </a:r>
          <a:endParaRPr lang="en-US" sz="1300" dirty="0">
            <a:solidFill>
              <a:sysClr val="windowText" lastClr="000000"/>
            </a:solidFill>
          </a:endParaRPr>
        </a:p>
      </dgm:t>
    </dgm:pt>
    <dgm:pt modelId="{76DF161A-B38E-4DAD-BD03-1B95A37AA04E}" type="parTrans" cxnId="{D73E7F49-5895-46A6-B338-76CFB3BEEB78}">
      <dgm:prSet/>
      <dgm:spPr/>
      <dgm:t>
        <a:bodyPr/>
        <a:lstStyle/>
        <a:p>
          <a:endParaRPr lang="en-US"/>
        </a:p>
      </dgm:t>
    </dgm:pt>
    <dgm:pt modelId="{2777702A-E953-49AC-AF37-CA8277BB6D8B}" type="sibTrans" cxnId="{D73E7F49-5895-46A6-B338-76CFB3BEEB78}">
      <dgm:prSet/>
      <dgm:spPr/>
      <dgm:t>
        <a:bodyPr/>
        <a:lstStyle/>
        <a:p>
          <a:endParaRPr lang="en-US"/>
        </a:p>
      </dgm:t>
    </dgm:pt>
    <dgm:pt modelId="{9B1BBD78-D173-404E-A497-DB3DA2A6CE87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cs-CZ" sz="1400" b="1" i="0" baseline="0" dirty="0">
              <a:solidFill>
                <a:sysClr val="windowText" lastClr="000000"/>
              </a:solidFill>
              <a:latin typeface="Arial" panose="020B0604020202020204" pitchFamily="34" charset="0"/>
            </a:rPr>
            <a:t>neodborné zásahy do činnosti (obsazování pozic, program)</a:t>
          </a:r>
          <a:endParaRPr lang="en-US" sz="1400" b="1" i="0" baseline="0" dirty="0">
            <a:solidFill>
              <a:sysClr val="windowText" lastClr="000000"/>
            </a:solidFill>
            <a:latin typeface="Arial" panose="020B0604020202020204" pitchFamily="34" charset="0"/>
          </a:endParaRPr>
        </a:p>
      </dgm:t>
    </dgm:pt>
    <dgm:pt modelId="{64749229-35F3-4864-BC71-50650E23E6A7}" type="parTrans" cxnId="{8C32C7CF-E48D-418C-86AC-DFCBAFF72EC4}">
      <dgm:prSet/>
      <dgm:spPr/>
      <dgm:t>
        <a:bodyPr/>
        <a:lstStyle/>
        <a:p>
          <a:endParaRPr lang="en-US"/>
        </a:p>
      </dgm:t>
    </dgm:pt>
    <dgm:pt modelId="{93B9F7F2-7849-4D30-BBE1-084527B71FFE}" type="sibTrans" cxnId="{8C32C7CF-E48D-418C-86AC-DFCBAFF72EC4}">
      <dgm:prSet/>
      <dgm:spPr/>
      <dgm:t>
        <a:bodyPr/>
        <a:lstStyle/>
        <a:p>
          <a:endParaRPr lang="en-US"/>
        </a:p>
      </dgm:t>
    </dgm:pt>
    <dgm:pt modelId="{BE75C3EF-DCF9-4E10-B857-BADAFF025C17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cs-CZ" sz="1400" b="1" i="0" baseline="0" dirty="0">
              <a:solidFill>
                <a:sysClr val="windowText" lastClr="000000"/>
              </a:solidFill>
              <a:latin typeface="Arial" panose="020B0604020202020204" pitchFamily="34" charset="0"/>
            </a:rPr>
            <a:t>absence specifického vzdělávání pracovníků</a:t>
          </a:r>
          <a:endParaRPr lang="en-US" sz="1400" b="1" i="0" baseline="0" dirty="0">
            <a:solidFill>
              <a:sysClr val="windowText" lastClr="000000"/>
            </a:solidFill>
            <a:latin typeface="Arial" panose="020B0604020202020204" pitchFamily="34" charset="0"/>
          </a:endParaRPr>
        </a:p>
      </dgm:t>
    </dgm:pt>
    <dgm:pt modelId="{4FE18857-E9B4-45B5-882F-610A9CF44DDC}" type="parTrans" cxnId="{3DF991D1-C8C3-41D3-8574-4CA768DF0E83}">
      <dgm:prSet/>
      <dgm:spPr/>
      <dgm:t>
        <a:bodyPr/>
        <a:lstStyle/>
        <a:p>
          <a:endParaRPr lang="en-US"/>
        </a:p>
      </dgm:t>
    </dgm:pt>
    <dgm:pt modelId="{8B06F006-999C-451C-8097-764A3998FC25}" type="sibTrans" cxnId="{3DF991D1-C8C3-41D3-8574-4CA768DF0E83}">
      <dgm:prSet/>
      <dgm:spPr/>
      <dgm:t>
        <a:bodyPr/>
        <a:lstStyle/>
        <a:p>
          <a:endParaRPr lang="en-US"/>
        </a:p>
      </dgm:t>
    </dgm:pt>
    <dgm:pt modelId="{3F5E0D1F-7C68-4E1A-8C13-7EFDA090247F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cs-CZ" sz="1300" b="1" i="0" baseline="0" dirty="0">
              <a:solidFill>
                <a:sysClr val="windowText" lastClr="000000"/>
              </a:solidFill>
              <a:latin typeface="Arial" panose="020B0604020202020204" pitchFamily="34" charset="0"/>
            </a:rPr>
            <a:t>absence relevantních dat</a:t>
          </a:r>
          <a:endParaRPr lang="en-US" sz="1300" b="1" i="0" baseline="0" dirty="0">
            <a:solidFill>
              <a:sysClr val="windowText" lastClr="000000"/>
            </a:solidFill>
            <a:latin typeface="Arial" panose="020B0604020202020204" pitchFamily="34" charset="0"/>
          </a:endParaRPr>
        </a:p>
      </dgm:t>
    </dgm:pt>
    <dgm:pt modelId="{FF12F809-14E8-42A5-A0E7-55D5DAA08894}" type="parTrans" cxnId="{4C914D08-F307-4C70-98EA-DD8E218C7FC0}">
      <dgm:prSet/>
      <dgm:spPr/>
      <dgm:t>
        <a:bodyPr/>
        <a:lstStyle/>
        <a:p>
          <a:endParaRPr lang="en-US"/>
        </a:p>
      </dgm:t>
    </dgm:pt>
    <dgm:pt modelId="{C3D980D7-5559-4AB6-9E58-02CE9CC1958F}" type="sibTrans" cxnId="{4C914D08-F307-4C70-98EA-DD8E218C7FC0}">
      <dgm:prSet/>
      <dgm:spPr/>
      <dgm:t>
        <a:bodyPr/>
        <a:lstStyle/>
        <a:p>
          <a:endParaRPr lang="en-US"/>
        </a:p>
      </dgm:t>
    </dgm:pt>
    <dgm:pt modelId="{B2C946CE-8B55-4843-924F-EF36B11BD65C}" type="pres">
      <dgm:prSet presAssocID="{6EABF72E-8551-4512-B5C3-0E652013200E}" presName="linear" presStyleCnt="0">
        <dgm:presLayoutVars>
          <dgm:animLvl val="lvl"/>
          <dgm:resizeHandles val="exact"/>
        </dgm:presLayoutVars>
      </dgm:prSet>
      <dgm:spPr/>
    </dgm:pt>
    <dgm:pt modelId="{6E8E81B4-DA39-AA46-987A-758FEE025935}" type="pres">
      <dgm:prSet presAssocID="{FFF0EEB2-5E6C-4F48-B880-04D9BB99E2B0}" presName="parentText" presStyleLbl="node1" presStyleIdx="0" presStyleCnt="9" custScaleY="214857">
        <dgm:presLayoutVars>
          <dgm:chMax val="0"/>
          <dgm:bulletEnabled val="1"/>
        </dgm:presLayoutVars>
      </dgm:prSet>
      <dgm:spPr/>
    </dgm:pt>
    <dgm:pt modelId="{E7D9C62F-B88A-0A49-ABDB-594B32EFB3F5}" type="pres">
      <dgm:prSet presAssocID="{5E87AD25-D3E9-4787-B8BE-FF182A79209E}" presName="spacer" presStyleCnt="0"/>
      <dgm:spPr/>
    </dgm:pt>
    <dgm:pt modelId="{6701A55E-BF3A-F745-8394-FE89E0916F35}" type="pres">
      <dgm:prSet presAssocID="{17A19A4E-BE43-4B28-A595-738B994EBD05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6ABAC795-64D9-B24C-A22D-EAE979472C85}" type="pres">
      <dgm:prSet presAssocID="{5656B60D-88C8-4C69-8290-435405035B46}" presName="spacer" presStyleCnt="0"/>
      <dgm:spPr/>
    </dgm:pt>
    <dgm:pt modelId="{C8FE6903-C810-C64D-A86B-347D63E4F0AC}" type="pres">
      <dgm:prSet presAssocID="{97D6E8AC-C32C-42F6-96B7-EF61A3069B85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DFABA2FC-705B-824B-9964-D58934D1F280}" type="pres">
      <dgm:prSet presAssocID="{2486B8A4-C2A7-4687-BE9A-C2405D7B1A7A}" presName="spacer" presStyleCnt="0"/>
      <dgm:spPr/>
    </dgm:pt>
    <dgm:pt modelId="{8015C74E-2022-CD4D-A91A-5CBC53F1C674}" type="pres">
      <dgm:prSet presAssocID="{54C2FAFB-624A-4DD7-80B3-8C0087654F2D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57EC2654-F41B-C541-9F98-7E7F8CE483B7}" type="pres">
      <dgm:prSet presAssocID="{9EF09907-ECF6-42DA-A9EF-395FAEA2495D}" presName="spacer" presStyleCnt="0"/>
      <dgm:spPr/>
    </dgm:pt>
    <dgm:pt modelId="{919A53AA-0866-B142-A16A-E460375C9580}" type="pres">
      <dgm:prSet presAssocID="{718E68AE-088A-40A7-965F-E6293750B317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0D27BB66-A082-1D44-B2CE-8CC403BE9954}" type="pres">
      <dgm:prSet presAssocID="{14252349-55CD-47E7-92CB-91EDFABF3E2B}" presName="spacer" presStyleCnt="0"/>
      <dgm:spPr/>
    </dgm:pt>
    <dgm:pt modelId="{13675446-15EA-494A-B207-FD4FF718F04F}" type="pres">
      <dgm:prSet presAssocID="{E2ADFDF5-38A7-452C-814F-590BA232FFC1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B249CD65-974B-CE40-85CA-2D840CF4A4B6}" type="pres">
      <dgm:prSet presAssocID="{2777702A-E953-49AC-AF37-CA8277BB6D8B}" presName="spacer" presStyleCnt="0"/>
      <dgm:spPr/>
    </dgm:pt>
    <dgm:pt modelId="{C5E3EB92-5DDB-C249-9436-AD8877FD6A4A}" type="pres">
      <dgm:prSet presAssocID="{9B1BBD78-D173-404E-A497-DB3DA2A6CE87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4A8B5C4E-618B-9043-A21D-4A88CD06BED6}" type="pres">
      <dgm:prSet presAssocID="{93B9F7F2-7849-4D30-BBE1-084527B71FFE}" presName="spacer" presStyleCnt="0"/>
      <dgm:spPr/>
    </dgm:pt>
    <dgm:pt modelId="{3E0442FD-4549-FD49-A97E-2686895C2053}" type="pres">
      <dgm:prSet presAssocID="{BE75C3EF-DCF9-4E10-B857-BADAFF025C17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983EACD3-E548-7244-B3FB-2E1EA87E6814}" type="pres">
      <dgm:prSet presAssocID="{8B06F006-999C-451C-8097-764A3998FC25}" presName="spacer" presStyleCnt="0"/>
      <dgm:spPr/>
    </dgm:pt>
    <dgm:pt modelId="{FE931AD9-F3C6-F04E-9AF6-73F67C6320A5}" type="pres">
      <dgm:prSet presAssocID="{3F5E0D1F-7C68-4E1A-8C13-7EFDA090247F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FD03B306-EBBE-3544-B934-904168400939}" type="presOf" srcId="{FFF0EEB2-5E6C-4F48-B880-04D9BB99E2B0}" destId="{6E8E81B4-DA39-AA46-987A-758FEE025935}" srcOrd="0" destOrd="0" presId="urn:microsoft.com/office/officeart/2005/8/layout/vList2"/>
    <dgm:cxn modelId="{4C914D08-F307-4C70-98EA-DD8E218C7FC0}" srcId="{6EABF72E-8551-4512-B5C3-0E652013200E}" destId="{3F5E0D1F-7C68-4E1A-8C13-7EFDA090247F}" srcOrd="8" destOrd="0" parTransId="{FF12F809-14E8-42A5-A0E7-55D5DAA08894}" sibTransId="{C3D980D7-5559-4AB6-9E58-02CE9CC1958F}"/>
    <dgm:cxn modelId="{1E62BA29-A07D-664A-A6A8-F987DBEFD7D3}" type="presOf" srcId="{97D6E8AC-C32C-42F6-96B7-EF61A3069B85}" destId="{C8FE6903-C810-C64D-A86B-347D63E4F0AC}" srcOrd="0" destOrd="0" presId="urn:microsoft.com/office/officeart/2005/8/layout/vList2"/>
    <dgm:cxn modelId="{89B5E333-9B1F-6B46-BF97-08FFD6DED230}" type="presOf" srcId="{54C2FAFB-624A-4DD7-80B3-8C0087654F2D}" destId="{8015C74E-2022-CD4D-A91A-5CBC53F1C674}" srcOrd="0" destOrd="0" presId="urn:microsoft.com/office/officeart/2005/8/layout/vList2"/>
    <dgm:cxn modelId="{8D51AF34-7C38-41C8-90A5-90CECF13EE6B}" srcId="{6EABF72E-8551-4512-B5C3-0E652013200E}" destId="{54C2FAFB-624A-4DD7-80B3-8C0087654F2D}" srcOrd="3" destOrd="0" parTransId="{BE05F1B6-C131-4C67-A28F-74CACB8690DD}" sibTransId="{9EF09907-ECF6-42DA-A9EF-395FAEA2495D}"/>
    <dgm:cxn modelId="{7BE8ED3C-5A94-094C-A886-89E02C801F98}" type="presOf" srcId="{9B1BBD78-D173-404E-A497-DB3DA2A6CE87}" destId="{C5E3EB92-5DDB-C249-9436-AD8877FD6A4A}" srcOrd="0" destOrd="0" presId="urn:microsoft.com/office/officeart/2005/8/layout/vList2"/>
    <dgm:cxn modelId="{D73E7F49-5895-46A6-B338-76CFB3BEEB78}" srcId="{6EABF72E-8551-4512-B5C3-0E652013200E}" destId="{E2ADFDF5-38A7-452C-814F-590BA232FFC1}" srcOrd="5" destOrd="0" parTransId="{76DF161A-B38E-4DAD-BD03-1B95A37AA04E}" sibTransId="{2777702A-E953-49AC-AF37-CA8277BB6D8B}"/>
    <dgm:cxn modelId="{71CE726A-44C4-6842-8D29-EF3A14F341F8}" type="presOf" srcId="{3F5E0D1F-7C68-4E1A-8C13-7EFDA090247F}" destId="{FE931AD9-F3C6-F04E-9AF6-73F67C6320A5}" srcOrd="0" destOrd="0" presId="urn:microsoft.com/office/officeart/2005/8/layout/vList2"/>
    <dgm:cxn modelId="{B050EF71-7570-CC45-BBDC-976B1A49D7D6}" type="presOf" srcId="{17A19A4E-BE43-4B28-A595-738B994EBD05}" destId="{6701A55E-BF3A-F745-8394-FE89E0916F35}" srcOrd="0" destOrd="0" presId="urn:microsoft.com/office/officeart/2005/8/layout/vList2"/>
    <dgm:cxn modelId="{3F237972-1803-439E-BB3A-53B59267DE09}" srcId="{6EABF72E-8551-4512-B5C3-0E652013200E}" destId="{FFF0EEB2-5E6C-4F48-B880-04D9BB99E2B0}" srcOrd="0" destOrd="0" parTransId="{D538DE6A-B12A-4E85-A333-9AAC02E4ED36}" sibTransId="{5E87AD25-D3E9-4787-B8BE-FF182A79209E}"/>
    <dgm:cxn modelId="{CD62C68D-E0AD-40DC-B3BA-3E3E3B005C7C}" srcId="{6EABF72E-8551-4512-B5C3-0E652013200E}" destId="{718E68AE-088A-40A7-965F-E6293750B317}" srcOrd="4" destOrd="0" parTransId="{6B0299AC-A577-40E8-9E60-595636E63369}" sibTransId="{14252349-55CD-47E7-92CB-91EDFABF3E2B}"/>
    <dgm:cxn modelId="{76FEE98E-FD06-4CE7-835F-CE2788D58535}" srcId="{6EABF72E-8551-4512-B5C3-0E652013200E}" destId="{17A19A4E-BE43-4B28-A595-738B994EBD05}" srcOrd="1" destOrd="0" parTransId="{23D5D32F-5DEB-4FC8-AA7A-29410631C505}" sibTransId="{5656B60D-88C8-4C69-8290-435405035B46}"/>
    <dgm:cxn modelId="{26CD68AB-E351-1346-B90C-493308ACA314}" type="presOf" srcId="{6EABF72E-8551-4512-B5C3-0E652013200E}" destId="{B2C946CE-8B55-4843-924F-EF36B11BD65C}" srcOrd="0" destOrd="0" presId="urn:microsoft.com/office/officeart/2005/8/layout/vList2"/>
    <dgm:cxn modelId="{8C32C7CF-E48D-418C-86AC-DFCBAFF72EC4}" srcId="{6EABF72E-8551-4512-B5C3-0E652013200E}" destId="{9B1BBD78-D173-404E-A497-DB3DA2A6CE87}" srcOrd="6" destOrd="0" parTransId="{64749229-35F3-4864-BC71-50650E23E6A7}" sibTransId="{93B9F7F2-7849-4D30-BBE1-084527B71FFE}"/>
    <dgm:cxn modelId="{3DF991D1-C8C3-41D3-8574-4CA768DF0E83}" srcId="{6EABF72E-8551-4512-B5C3-0E652013200E}" destId="{BE75C3EF-DCF9-4E10-B857-BADAFF025C17}" srcOrd="7" destOrd="0" parTransId="{4FE18857-E9B4-45B5-882F-610A9CF44DDC}" sibTransId="{8B06F006-999C-451C-8097-764A3998FC25}"/>
    <dgm:cxn modelId="{55E889DE-3F40-6545-93DC-1A9ACE3D1063}" type="presOf" srcId="{E2ADFDF5-38A7-452C-814F-590BA232FFC1}" destId="{13675446-15EA-494A-B207-FD4FF718F04F}" srcOrd="0" destOrd="0" presId="urn:microsoft.com/office/officeart/2005/8/layout/vList2"/>
    <dgm:cxn modelId="{AD4D9DE0-4CA1-3E4D-89F7-CDE05E4E41F5}" type="presOf" srcId="{718E68AE-088A-40A7-965F-E6293750B317}" destId="{919A53AA-0866-B142-A16A-E460375C9580}" srcOrd="0" destOrd="0" presId="urn:microsoft.com/office/officeart/2005/8/layout/vList2"/>
    <dgm:cxn modelId="{E99C57F9-00A8-4046-8F6A-A5207CF7A0EB}" type="presOf" srcId="{BE75C3EF-DCF9-4E10-B857-BADAFF025C17}" destId="{3E0442FD-4549-FD49-A97E-2686895C2053}" srcOrd="0" destOrd="0" presId="urn:microsoft.com/office/officeart/2005/8/layout/vList2"/>
    <dgm:cxn modelId="{35B0EEFA-DC7D-4A45-8D5E-98FBFAA1B7B8}" srcId="{6EABF72E-8551-4512-B5C3-0E652013200E}" destId="{97D6E8AC-C32C-42F6-96B7-EF61A3069B85}" srcOrd="2" destOrd="0" parTransId="{84582DA1-4284-42AB-B5EB-14F2E56A51F8}" sibTransId="{2486B8A4-C2A7-4687-BE9A-C2405D7B1A7A}"/>
    <dgm:cxn modelId="{7D379417-3953-224D-A510-B7DD7EA97EDE}" type="presParOf" srcId="{B2C946CE-8B55-4843-924F-EF36B11BD65C}" destId="{6E8E81B4-DA39-AA46-987A-758FEE025935}" srcOrd="0" destOrd="0" presId="urn:microsoft.com/office/officeart/2005/8/layout/vList2"/>
    <dgm:cxn modelId="{B41F3365-FD3E-E944-9200-092D25226F5D}" type="presParOf" srcId="{B2C946CE-8B55-4843-924F-EF36B11BD65C}" destId="{E7D9C62F-B88A-0A49-ABDB-594B32EFB3F5}" srcOrd="1" destOrd="0" presId="urn:microsoft.com/office/officeart/2005/8/layout/vList2"/>
    <dgm:cxn modelId="{716D9AA3-B29D-B24D-A651-EFD2AA0078DE}" type="presParOf" srcId="{B2C946CE-8B55-4843-924F-EF36B11BD65C}" destId="{6701A55E-BF3A-F745-8394-FE89E0916F35}" srcOrd="2" destOrd="0" presId="urn:microsoft.com/office/officeart/2005/8/layout/vList2"/>
    <dgm:cxn modelId="{8EBC08AE-4213-184E-942A-F0B5531632D6}" type="presParOf" srcId="{B2C946CE-8B55-4843-924F-EF36B11BD65C}" destId="{6ABAC795-64D9-B24C-A22D-EAE979472C85}" srcOrd="3" destOrd="0" presId="urn:microsoft.com/office/officeart/2005/8/layout/vList2"/>
    <dgm:cxn modelId="{D49A2E06-D63B-1A4B-BA9B-163F71C3A77B}" type="presParOf" srcId="{B2C946CE-8B55-4843-924F-EF36B11BD65C}" destId="{C8FE6903-C810-C64D-A86B-347D63E4F0AC}" srcOrd="4" destOrd="0" presId="urn:microsoft.com/office/officeart/2005/8/layout/vList2"/>
    <dgm:cxn modelId="{9CD9DE85-6F91-1240-ADC0-AAD59BAC0F45}" type="presParOf" srcId="{B2C946CE-8B55-4843-924F-EF36B11BD65C}" destId="{DFABA2FC-705B-824B-9964-D58934D1F280}" srcOrd="5" destOrd="0" presId="urn:microsoft.com/office/officeart/2005/8/layout/vList2"/>
    <dgm:cxn modelId="{11FFCCF5-E4F4-3244-8F29-C947B587BE8B}" type="presParOf" srcId="{B2C946CE-8B55-4843-924F-EF36B11BD65C}" destId="{8015C74E-2022-CD4D-A91A-5CBC53F1C674}" srcOrd="6" destOrd="0" presId="urn:microsoft.com/office/officeart/2005/8/layout/vList2"/>
    <dgm:cxn modelId="{795B4DEC-F65F-E345-A7C5-EB120BF354E9}" type="presParOf" srcId="{B2C946CE-8B55-4843-924F-EF36B11BD65C}" destId="{57EC2654-F41B-C541-9F98-7E7F8CE483B7}" srcOrd="7" destOrd="0" presId="urn:microsoft.com/office/officeart/2005/8/layout/vList2"/>
    <dgm:cxn modelId="{E6AC46B1-E888-3346-91A3-279B06DFD50B}" type="presParOf" srcId="{B2C946CE-8B55-4843-924F-EF36B11BD65C}" destId="{919A53AA-0866-B142-A16A-E460375C9580}" srcOrd="8" destOrd="0" presId="urn:microsoft.com/office/officeart/2005/8/layout/vList2"/>
    <dgm:cxn modelId="{71C7FF25-3F39-6547-870E-D150783D8E21}" type="presParOf" srcId="{B2C946CE-8B55-4843-924F-EF36B11BD65C}" destId="{0D27BB66-A082-1D44-B2CE-8CC403BE9954}" srcOrd="9" destOrd="0" presId="urn:microsoft.com/office/officeart/2005/8/layout/vList2"/>
    <dgm:cxn modelId="{E96A4E54-69C4-0242-A5B0-367D5DF5DC66}" type="presParOf" srcId="{B2C946CE-8B55-4843-924F-EF36B11BD65C}" destId="{13675446-15EA-494A-B207-FD4FF718F04F}" srcOrd="10" destOrd="0" presId="urn:microsoft.com/office/officeart/2005/8/layout/vList2"/>
    <dgm:cxn modelId="{3CEA489D-9269-A74F-A05A-740B682D61E4}" type="presParOf" srcId="{B2C946CE-8B55-4843-924F-EF36B11BD65C}" destId="{B249CD65-974B-CE40-85CA-2D840CF4A4B6}" srcOrd="11" destOrd="0" presId="urn:microsoft.com/office/officeart/2005/8/layout/vList2"/>
    <dgm:cxn modelId="{C0B94078-F2DA-594C-8B19-A1263D558DF7}" type="presParOf" srcId="{B2C946CE-8B55-4843-924F-EF36B11BD65C}" destId="{C5E3EB92-5DDB-C249-9436-AD8877FD6A4A}" srcOrd="12" destOrd="0" presId="urn:microsoft.com/office/officeart/2005/8/layout/vList2"/>
    <dgm:cxn modelId="{DB4E1BD9-FAD7-6742-B8F9-6D2755A056AE}" type="presParOf" srcId="{B2C946CE-8B55-4843-924F-EF36B11BD65C}" destId="{4A8B5C4E-618B-9043-A21D-4A88CD06BED6}" srcOrd="13" destOrd="0" presId="urn:microsoft.com/office/officeart/2005/8/layout/vList2"/>
    <dgm:cxn modelId="{4E601C26-BDB6-454A-AC8D-305CC79C899B}" type="presParOf" srcId="{B2C946CE-8B55-4843-924F-EF36B11BD65C}" destId="{3E0442FD-4549-FD49-A97E-2686895C2053}" srcOrd="14" destOrd="0" presId="urn:microsoft.com/office/officeart/2005/8/layout/vList2"/>
    <dgm:cxn modelId="{5D168D27-F0AE-7946-99B8-378B5076628E}" type="presParOf" srcId="{B2C946CE-8B55-4843-924F-EF36B11BD65C}" destId="{983EACD3-E548-7244-B3FB-2E1EA87E6814}" srcOrd="15" destOrd="0" presId="urn:microsoft.com/office/officeart/2005/8/layout/vList2"/>
    <dgm:cxn modelId="{3182E0F0-43FC-5845-9004-A64906AD98F1}" type="presParOf" srcId="{B2C946CE-8B55-4843-924F-EF36B11BD65C}" destId="{FE931AD9-F3C6-F04E-9AF6-73F67C6320A5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FBC02B-D62E-1D40-A297-5DD3B0150DD6}">
      <dsp:nvSpPr>
        <dsp:cNvPr id="0" name=""/>
        <dsp:cNvSpPr/>
      </dsp:nvSpPr>
      <dsp:spPr>
        <a:xfrm>
          <a:off x="3955493" y="1984"/>
          <a:ext cx="1923126" cy="1923126"/>
        </a:xfrm>
        <a:prstGeom prst="downArrow">
          <a:avLst>
            <a:gd name="adj1" fmla="val 50000"/>
            <a:gd name="adj2" fmla="val 35000"/>
          </a:avLst>
        </a:prstGeom>
        <a:solidFill>
          <a:schemeClr val="accent6">
            <a:lumMod val="60000"/>
            <a:lumOff val="40000"/>
          </a:schemeClr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b="1" i="0" kern="1200" cap="none" spc="0" baseline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i="0" kern="1200" cap="none" spc="0" baseline="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kontakt        s AK, SMO,                                                                    kulturní </a:t>
          </a:r>
          <a:r>
            <a:rPr lang="cs-CZ" sz="1400" b="1" i="0" kern="1200" cap="none" spc="0" baseline="0" dirty="0" err="1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advoka-cie</a:t>
          </a:r>
          <a:endParaRPr lang="en-US" sz="1400" b="1" i="0" kern="1200" cap="none" spc="0" baseline="0" dirty="0">
            <a:ln w="0">
              <a:solidFill>
                <a:schemeClr val="tx1"/>
              </a:solidFill>
            </a:ln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36275" y="1984"/>
        <a:ext cx="961563" cy="1586579"/>
      </dsp:txXfrm>
    </dsp:sp>
    <dsp:sp modelId="{218CDE4A-C1B3-E64E-8164-A06D992DE6F7}">
      <dsp:nvSpPr>
        <dsp:cNvPr id="0" name=""/>
        <dsp:cNvSpPr/>
      </dsp:nvSpPr>
      <dsp:spPr>
        <a:xfrm rot="3600000">
          <a:off x="5713367" y="1016893"/>
          <a:ext cx="1923126" cy="1923126"/>
        </a:xfrm>
        <a:prstGeom prst="downArrow">
          <a:avLst>
            <a:gd name="adj1" fmla="val 50000"/>
            <a:gd name="adj2" fmla="val 35000"/>
          </a:avLst>
        </a:prstGeom>
        <a:solidFill>
          <a:schemeClr val="accent6">
            <a:lumMod val="60000"/>
            <a:lumOff val="40000"/>
          </a:schemeClr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i="0" kern="1200" cap="none" spc="0" baseline="0" dirty="0">
              <a:ln w="0">
                <a:solidFill>
                  <a:schemeClr val="tx1"/>
                </a:solidFill>
              </a:ln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rPr>
            <a:t>setkávání aktérů              v krajích</a:t>
          </a:r>
          <a:endParaRPr lang="en-US" sz="1500" b="1" i="0" kern="1200" cap="none" spc="0" baseline="0" dirty="0">
            <a:ln w="0">
              <a:solidFill>
                <a:schemeClr val="tx1"/>
              </a:solidFill>
            </a:ln>
            <a:solidFill>
              <a:schemeClr val="accent1">
                <a:lumMod val="50000"/>
              </a:schemeClr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rial" panose="020B0604020202020204" pitchFamily="34" charset="0"/>
          </a:endParaRPr>
        </a:p>
      </dsp:txBody>
      <dsp:txXfrm rot="-5400000">
        <a:off x="6027370" y="1413538"/>
        <a:ext cx="1586579" cy="961563"/>
      </dsp:txXfrm>
    </dsp:sp>
    <dsp:sp modelId="{132CCD4F-4E3D-7E43-9B46-D27B589D797E}">
      <dsp:nvSpPr>
        <dsp:cNvPr id="0" name=""/>
        <dsp:cNvSpPr/>
      </dsp:nvSpPr>
      <dsp:spPr>
        <a:xfrm rot="7200000">
          <a:off x="5713367" y="3046711"/>
          <a:ext cx="1923126" cy="1923126"/>
        </a:xfrm>
        <a:prstGeom prst="downArrow">
          <a:avLst>
            <a:gd name="adj1" fmla="val 50000"/>
            <a:gd name="adj2" fmla="val 35000"/>
          </a:avLst>
        </a:prstGeom>
        <a:solidFill>
          <a:schemeClr val="accent6">
            <a:lumMod val="60000"/>
            <a:lumOff val="40000"/>
          </a:schemeClr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i="0" kern="1200" cap="none" spc="0" baseline="0" dirty="0">
              <a:ln w="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rPr>
            <a:t>sběr dat, benchmarking</a:t>
          </a:r>
          <a:endParaRPr lang="en-US" sz="1500" b="1" i="0" kern="1200" cap="none" spc="0" baseline="0" dirty="0">
            <a:ln w="0">
              <a:solidFill>
                <a:schemeClr val="tx1"/>
              </a:solidFill>
            </a:ln>
            <a:solidFill>
              <a:srgbClr val="C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rial" panose="020B0604020202020204" pitchFamily="34" charset="0"/>
          </a:endParaRPr>
        </a:p>
      </dsp:txBody>
      <dsp:txXfrm rot="-5400000">
        <a:off x="6027369" y="3611630"/>
        <a:ext cx="1586579" cy="961563"/>
      </dsp:txXfrm>
    </dsp:sp>
    <dsp:sp modelId="{B4C49A31-C5EF-BA46-81E7-E47F71C2120C}">
      <dsp:nvSpPr>
        <dsp:cNvPr id="0" name=""/>
        <dsp:cNvSpPr/>
      </dsp:nvSpPr>
      <dsp:spPr>
        <a:xfrm rot="10800000">
          <a:off x="3955493" y="4061620"/>
          <a:ext cx="1923126" cy="1923126"/>
        </a:xfrm>
        <a:prstGeom prst="downArrow">
          <a:avLst>
            <a:gd name="adj1" fmla="val 50000"/>
            <a:gd name="adj2" fmla="val 35000"/>
          </a:avLst>
        </a:prstGeom>
        <a:solidFill>
          <a:schemeClr val="accent6">
            <a:lumMod val="60000"/>
            <a:lumOff val="40000"/>
          </a:schemeClr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i="0" kern="1200" cap="none" spc="0" baseline="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změny  ve statistice</a:t>
          </a:r>
          <a:endParaRPr lang="en-US" sz="1500" b="1" i="0" kern="1200" cap="none" spc="0" baseline="0" dirty="0">
            <a:ln w="0">
              <a:solidFill>
                <a:schemeClr val="tx1"/>
              </a:solidFill>
            </a:ln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 rot="10800000">
        <a:off x="4436274" y="4398167"/>
        <a:ext cx="961563" cy="1586579"/>
      </dsp:txXfrm>
    </dsp:sp>
    <dsp:sp modelId="{D397074E-A677-D847-B40D-141FA37089A3}">
      <dsp:nvSpPr>
        <dsp:cNvPr id="0" name=""/>
        <dsp:cNvSpPr/>
      </dsp:nvSpPr>
      <dsp:spPr>
        <a:xfrm rot="14400000">
          <a:off x="2197619" y="3046711"/>
          <a:ext cx="1923126" cy="1923126"/>
        </a:xfrm>
        <a:prstGeom prst="downArrow">
          <a:avLst>
            <a:gd name="adj1" fmla="val 50000"/>
            <a:gd name="adj2" fmla="val 35000"/>
          </a:avLst>
        </a:prstGeom>
        <a:solidFill>
          <a:schemeClr val="accent6">
            <a:lumMod val="60000"/>
            <a:lumOff val="40000"/>
          </a:schemeClr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i="0" kern="1200" cap="none" spc="0" baseline="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rPr>
            <a:t>možnosti specifického vzdělávání</a:t>
          </a:r>
          <a:endParaRPr lang="en-US" sz="1500" b="1" i="0" kern="1200" cap="none" spc="0" baseline="0" dirty="0">
            <a:ln w="0">
              <a:solidFill>
                <a:schemeClr val="tx1"/>
              </a:solidFill>
            </a:ln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rial" panose="020B0604020202020204" pitchFamily="34" charset="0"/>
          </a:endParaRPr>
        </a:p>
      </dsp:txBody>
      <dsp:txXfrm rot="5400000">
        <a:off x="2220163" y="3611629"/>
        <a:ext cx="1586579" cy="961563"/>
      </dsp:txXfrm>
    </dsp:sp>
    <dsp:sp modelId="{C61ED3DD-466A-7D40-8440-E4D677C6A65B}">
      <dsp:nvSpPr>
        <dsp:cNvPr id="0" name=""/>
        <dsp:cNvSpPr/>
      </dsp:nvSpPr>
      <dsp:spPr>
        <a:xfrm rot="18000000">
          <a:off x="2197619" y="1016893"/>
          <a:ext cx="1923126" cy="1923126"/>
        </a:xfrm>
        <a:prstGeom prst="downArrow">
          <a:avLst>
            <a:gd name="adj1" fmla="val 50000"/>
            <a:gd name="adj2" fmla="val 35000"/>
          </a:avLst>
        </a:prstGeom>
        <a:solidFill>
          <a:schemeClr val="accent6">
            <a:lumMod val="60000"/>
            <a:lumOff val="40000"/>
            <a:alpha val="97000"/>
          </a:schemeClr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i="0" kern="1200" cap="none" spc="0" baseline="0" dirty="0">
              <a:ln w="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rPr>
            <a:t>spolupráce            s jinými </a:t>
          </a:r>
          <a:r>
            <a:rPr lang="cs-CZ" sz="1500" b="1" i="0" kern="1200" cap="none" spc="0" baseline="0" dirty="0" err="1">
              <a:ln w="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rPr>
            <a:t>asociacemií</a:t>
          </a:r>
          <a:endParaRPr lang="en-US" sz="1500" b="1" i="0" kern="1200" cap="none" spc="0" baseline="0" dirty="0">
            <a:ln w="0">
              <a:solidFill>
                <a:schemeClr val="tx1"/>
              </a:solidFill>
            </a:ln>
            <a:solidFill>
              <a:schemeClr val="accent2">
                <a:lumMod val="50000"/>
              </a:schemeClr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rial" panose="020B0604020202020204" pitchFamily="34" charset="0"/>
          </a:endParaRPr>
        </a:p>
      </dsp:txBody>
      <dsp:txXfrm rot="5400000">
        <a:off x="2220164" y="1413537"/>
        <a:ext cx="1586579" cy="9615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8E81B4-DA39-AA46-987A-758FEE025935}">
      <dsp:nvSpPr>
        <dsp:cNvPr id="0" name=""/>
        <dsp:cNvSpPr/>
      </dsp:nvSpPr>
      <dsp:spPr>
        <a:xfrm>
          <a:off x="0" y="119785"/>
          <a:ext cx="5544456" cy="1179534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i="0" kern="1200" cap="none" spc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rPr>
            <a:t>nezastupitelnost v regionu (není jiná možnost přístupu k živé kultuře, komunitní funkce)</a:t>
          </a:r>
          <a:endParaRPr lang="en-US" sz="1400" b="1" i="0" kern="1200" cap="none" spc="0" baseline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rial" panose="020B0604020202020204" pitchFamily="34" charset="0"/>
          </a:endParaRPr>
        </a:p>
      </dsp:txBody>
      <dsp:txXfrm>
        <a:off x="57580" y="177365"/>
        <a:ext cx="5429296" cy="1064374"/>
      </dsp:txXfrm>
    </dsp:sp>
    <dsp:sp modelId="{6701A55E-BF3A-F745-8394-FE89E0916F35}">
      <dsp:nvSpPr>
        <dsp:cNvPr id="0" name=""/>
        <dsp:cNvSpPr/>
      </dsp:nvSpPr>
      <dsp:spPr>
        <a:xfrm>
          <a:off x="0" y="1336760"/>
          <a:ext cx="5544456" cy="548985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i="0" kern="1200" baseline="0" dirty="0">
              <a:solidFill>
                <a:schemeClr val="tx1"/>
              </a:solidFill>
              <a:latin typeface="Arial Black" panose="020B0604020202020204" pitchFamily="34" charset="0"/>
            </a:rPr>
            <a:t>kvalita programu</a:t>
          </a:r>
          <a:endParaRPr lang="en-US" sz="1300" b="1" i="0" kern="1200" baseline="0" dirty="0">
            <a:solidFill>
              <a:schemeClr val="tx1"/>
            </a:solidFill>
            <a:latin typeface="Arial Black" panose="020B0604020202020204" pitchFamily="34" charset="0"/>
          </a:endParaRPr>
        </a:p>
      </dsp:txBody>
      <dsp:txXfrm>
        <a:off x="26799" y="1363559"/>
        <a:ext cx="5490858" cy="495387"/>
      </dsp:txXfrm>
    </dsp:sp>
    <dsp:sp modelId="{C8FE6903-C810-C64D-A86B-347D63E4F0AC}">
      <dsp:nvSpPr>
        <dsp:cNvPr id="0" name=""/>
        <dsp:cNvSpPr/>
      </dsp:nvSpPr>
      <dsp:spPr>
        <a:xfrm>
          <a:off x="0" y="1923186"/>
          <a:ext cx="5544456" cy="548985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i="0" kern="1200" baseline="0" dirty="0">
              <a:solidFill>
                <a:sysClr val="windowText" lastClr="000000"/>
              </a:solidFill>
              <a:latin typeface="Arial Black" panose="020B0604020202020204" pitchFamily="34" charset="0"/>
            </a:rPr>
            <a:t>široké spektrum činnosti-  různé provozy</a:t>
          </a:r>
          <a:endParaRPr lang="en-US" sz="1300" b="1" i="0" kern="1200" baseline="0" dirty="0">
            <a:solidFill>
              <a:sysClr val="windowText" lastClr="000000"/>
            </a:solidFill>
            <a:latin typeface="Arial Black" panose="020B0604020202020204" pitchFamily="34" charset="0"/>
          </a:endParaRPr>
        </a:p>
      </dsp:txBody>
      <dsp:txXfrm>
        <a:off x="26799" y="1949985"/>
        <a:ext cx="5490858" cy="495387"/>
      </dsp:txXfrm>
    </dsp:sp>
    <dsp:sp modelId="{8015C74E-2022-CD4D-A91A-5CBC53F1C674}">
      <dsp:nvSpPr>
        <dsp:cNvPr id="0" name=""/>
        <dsp:cNvSpPr/>
      </dsp:nvSpPr>
      <dsp:spPr>
        <a:xfrm>
          <a:off x="0" y="2509612"/>
          <a:ext cx="5544456" cy="548985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baseline="0" dirty="0">
              <a:solidFill>
                <a:sysClr val="windowText" lastClr="000000"/>
              </a:solidFill>
              <a:latin typeface="Arial Black" panose="020B0604020202020204" pitchFamily="34" charset="0"/>
            </a:rPr>
            <a:t>rozdíly mezi regiony – unikátní prostředí, unikátní potřeby </a:t>
          </a:r>
          <a:endParaRPr lang="en-US" sz="1300" kern="1200" baseline="0" dirty="0">
            <a:solidFill>
              <a:sysClr val="windowText" lastClr="000000"/>
            </a:solidFill>
            <a:latin typeface="Arial Black" panose="020B0604020202020204" pitchFamily="34" charset="0"/>
          </a:endParaRPr>
        </a:p>
      </dsp:txBody>
      <dsp:txXfrm>
        <a:off x="26799" y="2536411"/>
        <a:ext cx="5490858" cy="495387"/>
      </dsp:txXfrm>
    </dsp:sp>
    <dsp:sp modelId="{919A53AA-0866-B142-A16A-E460375C9580}">
      <dsp:nvSpPr>
        <dsp:cNvPr id="0" name=""/>
        <dsp:cNvSpPr/>
      </dsp:nvSpPr>
      <dsp:spPr>
        <a:xfrm>
          <a:off x="0" y="3096038"/>
          <a:ext cx="5544456" cy="548985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i="0" kern="1200" baseline="0" dirty="0">
              <a:solidFill>
                <a:sysClr val="windowText" lastClr="000000"/>
              </a:solidFill>
              <a:latin typeface="Arial" panose="020B0604020202020204" pitchFamily="34" charset="0"/>
            </a:rPr>
            <a:t>různé právní formy</a:t>
          </a:r>
          <a:endParaRPr lang="en-US" sz="1300" b="1" i="0" kern="1200" baseline="0" dirty="0">
            <a:solidFill>
              <a:sysClr val="windowText" lastClr="000000"/>
            </a:solidFill>
            <a:latin typeface="Arial" panose="020B0604020202020204" pitchFamily="34" charset="0"/>
          </a:endParaRPr>
        </a:p>
      </dsp:txBody>
      <dsp:txXfrm>
        <a:off x="26799" y="3122837"/>
        <a:ext cx="5490858" cy="495387"/>
      </dsp:txXfrm>
    </dsp:sp>
    <dsp:sp modelId="{13675446-15EA-494A-B207-FD4FF718F04F}">
      <dsp:nvSpPr>
        <dsp:cNvPr id="0" name=""/>
        <dsp:cNvSpPr/>
      </dsp:nvSpPr>
      <dsp:spPr>
        <a:xfrm>
          <a:off x="0" y="3682464"/>
          <a:ext cx="5544456" cy="548985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i="0" kern="1200" baseline="0" dirty="0">
              <a:solidFill>
                <a:sysClr val="windowText" lastClr="000000"/>
              </a:solidFill>
              <a:latin typeface="Arial" panose="020B0604020202020204" pitchFamily="34" charset="0"/>
            </a:rPr>
            <a:t>problémy s financováním (decentralizace veřejné podpory, byrokracie, ekonomická gramotnost</a:t>
          </a:r>
          <a:r>
            <a:rPr lang="cs-CZ" sz="1300" kern="1200" dirty="0">
              <a:solidFill>
                <a:sysClr val="windowText" lastClr="000000"/>
              </a:solidFill>
            </a:rPr>
            <a:t>)</a:t>
          </a:r>
          <a:endParaRPr lang="en-US" sz="1300" kern="1200" dirty="0">
            <a:solidFill>
              <a:sysClr val="windowText" lastClr="000000"/>
            </a:solidFill>
          </a:endParaRPr>
        </a:p>
      </dsp:txBody>
      <dsp:txXfrm>
        <a:off x="26799" y="3709263"/>
        <a:ext cx="5490858" cy="495387"/>
      </dsp:txXfrm>
    </dsp:sp>
    <dsp:sp modelId="{C5E3EB92-5DDB-C249-9436-AD8877FD6A4A}">
      <dsp:nvSpPr>
        <dsp:cNvPr id="0" name=""/>
        <dsp:cNvSpPr/>
      </dsp:nvSpPr>
      <dsp:spPr>
        <a:xfrm>
          <a:off x="0" y="4268890"/>
          <a:ext cx="5544456" cy="548985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i="0" kern="1200" baseline="0" dirty="0">
              <a:solidFill>
                <a:sysClr val="windowText" lastClr="000000"/>
              </a:solidFill>
              <a:latin typeface="Arial" panose="020B0604020202020204" pitchFamily="34" charset="0"/>
            </a:rPr>
            <a:t>neodborné zásahy do činnosti (obsazování pozic, program)</a:t>
          </a:r>
          <a:endParaRPr lang="en-US" sz="1400" b="1" i="0" kern="1200" baseline="0" dirty="0">
            <a:solidFill>
              <a:sysClr val="windowText" lastClr="000000"/>
            </a:solidFill>
            <a:latin typeface="Arial" panose="020B0604020202020204" pitchFamily="34" charset="0"/>
          </a:endParaRPr>
        </a:p>
      </dsp:txBody>
      <dsp:txXfrm>
        <a:off x="26799" y="4295689"/>
        <a:ext cx="5490858" cy="495387"/>
      </dsp:txXfrm>
    </dsp:sp>
    <dsp:sp modelId="{3E0442FD-4549-FD49-A97E-2686895C2053}">
      <dsp:nvSpPr>
        <dsp:cNvPr id="0" name=""/>
        <dsp:cNvSpPr/>
      </dsp:nvSpPr>
      <dsp:spPr>
        <a:xfrm>
          <a:off x="0" y="4855316"/>
          <a:ext cx="5544456" cy="548985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i="0" kern="1200" baseline="0" dirty="0">
              <a:solidFill>
                <a:sysClr val="windowText" lastClr="000000"/>
              </a:solidFill>
              <a:latin typeface="Arial" panose="020B0604020202020204" pitchFamily="34" charset="0"/>
            </a:rPr>
            <a:t>absence specifického vzdělávání pracovníků</a:t>
          </a:r>
          <a:endParaRPr lang="en-US" sz="1400" b="1" i="0" kern="1200" baseline="0" dirty="0">
            <a:solidFill>
              <a:sysClr val="windowText" lastClr="000000"/>
            </a:solidFill>
            <a:latin typeface="Arial" panose="020B0604020202020204" pitchFamily="34" charset="0"/>
          </a:endParaRPr>
        </a:p>
      </dsp:txBody>
      <dsp:txXfrm>
        <a:off x="26799" y="4882115"/>
        <a:ext cx="5490858" cy="495387"/>
      </dsp:txXfrm>
    </dsp:sp>
    <dsp:sp modelId="{FE931AD9-F3C6-F04E-9AF6-73F67C6320A5}">
      <dsp:nvSpPr>
        <dsp:cNvPr id="0" name=""/>
        <dsp:cNvSpPr/>
      </dsp:nvSpPr>
      <dsp:spPr>
        <a:xfrm>
          <a:off x="0" y="5441742"/>
          <a:ext cx="5544456" cy="548985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i="0" kern="1200" baseline="0" dirty="0">
              <a:solidFill>
                <a:sysClr val="windowText" lastClr="000000"/>
              </a:solidFill>
              <a:latin typeface="Arial" panose="020B0604020202020204" pitchFamily="34" charset="0"/>
            </a:rPr>
            <a:t>absence relevantních dat</a:t>
          </a:r>
          <a:endParaRPr lang="en-US" sz="1300" b="1" i="0" kern="1200" baseline="0" dirty="0">
            <a:solidFill>
              <a:sysClr val="windowText" lastClr="000000"/>
            </a:solidFill>
            <a:latin typeface="Arial" panose="020B0604020202020204" pitchFamily="34" charset="0"/>
          </a:endParaRPr>
        </a:p>
      </dsp:txBody>
      <dsp:txXfrm>
        <a:off x="26799" y="5468541"/>
        <a:ext cx="5490858" cy="4953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B5D64C-C496-EC55-8B90-3D1D8BFFEC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D5BFA50-9C63-4642-A089-D84F6C8CE0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B71D3C-9A79-F012-92D0-771BABE85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1AF3-DDF3-497B-B34F-F6BC0525DC9D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CB6060C-241C-8E52-C651-ED44FFD9B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026414E-A53D-6139-F4F1-E440B6392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34E8D-12E7-438E-B1B5-5491A66CB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7040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9BFAF4-D659-9322-C17A-7E2539345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85770E4-6876-FC7D-5688-FE0B3A960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EBD221F-374F-D259-D68F-484CFAF85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1AF3-DDF3-497B-B34F-F6BC0525DC9D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39BCBB-9679-5F3D-B3B5-5DE3AB8B9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DF9F5F-9E6A-2490-5E51-7BC7A243B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34E8D-12E7-438E-B1B5-5491A66CB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2824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3C5688E-0E3F-2685-3B24-7658403CE6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75E545A-E543-35E2-91BF-D6D3471907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01AD9A1-6DCE-0CEA-95FC-62472A63F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1AF3-DDF3-497B-B34F-F6BC0525DC9D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8BE7B4-60B4-0F6B-B164-BFEE8CE56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4DDD7B-505D-43EA-5446-52132773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34E8D-12E7-438E-B1B5-5491A66CB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0639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056D30-09DF-C14D-4ED0-CFF5DECB2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690C9E-8076-B5EB-E32D-C01AFC408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59C45B-6B15-A1AA-B34D-28628EC4E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1AF3-DDF3-497B-B34F-F6BC0525DC9D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08E1B2-B516-E82F-BDDC-52A9BBBEC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040B8CD-F6FE-439F-5DAF-25EEB2A3C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34E8D-12E7-438E-B1B5-5491A66CB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728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B9D121-5B1A-9CB6-965E-14516D6C7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ADC294D-9D84-54F5-EBA2-BBFE1B8D6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FD2DE8-E90B-1BA2-A700-908A9682A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1AF3-DDF3-497B-B34F-F6BC0525DC9D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3B8D699-DB3D-5308-8FB0-EBF5093E7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01B386-565E-C454-C1DF-9CE369683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34E8D-12E7-438E-B1B5-5491A66CB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4734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13A440-C9F3-2BC5-651E-F59A081C2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57A398-E3B1-B726-0477-273F913602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D15FE0D-8A75-E8D6-6C6A-0F3A5414CE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5ED5D0C-7136-48AA-41A9-3E307377C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1AF3-DDF3-497B-B34F-F6BC0525DC9D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BE0B53F-2CCE-B1E8-D342-E7DC273E1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ED96701-3394-C9EB-CF13-9C2922B2E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34E8D-12E7-438E-B1B5-5491A66CB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7981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5A36B5-1492-AFE2-47DA-8A2D43E26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8296BF1-1B0B-9E28-5617-A46F636AE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09F65CE-A927-1C77-89AF-E202ADBDA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8281B3E-4A5E-A6EB-3CF9-98C5F6E563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A5CB752-2082-7810-B5F7-9287EAB83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84F0A0B-A87D-B3A6-F6D4-E9E1D12F0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1AF3-DDF3-497B-B34F-F6BC0525DC9D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FB3C194-A080-B7A0-377C-760C73D88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1AB3FA1-C13E-D948-4DA0-3262292E1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34E8D-12E7-438E-B1B5-5491A66CB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9791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0DEA1-ABB2-C220-6A22-7F2975DE2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FB5C00F-A996-1623-4559-CFB2B6A3E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1AF3-DDF3-497B-B34F-F6BC0525DC9D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80E456F-C8D5-9E6E-085F-39E25C637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6148A7F-AF44-8F53-BBFD-CA60F4D34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34E8D-12E7-438E-B1B5-5491A66CB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0966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84C660D-3A9A-0D17-ED7C-27A2E8E58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1AF3-DDF3-497B-B34F-F6BC0525DC9D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7257A0A-923A-0DF5-EE4E-AEF1D275E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A51E864-33FE-AFCA-716F-AF66AB535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34E8D-12E7-438E-B1B5-5491A66CB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0420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CA494B-9625-C0B4-32D2-C477FDF60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C27DD9-F6C1-E1D2-9F53-346EF331C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8A59BFC-F1A1-2636-D640-1AE0BB298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242AFDE-4E45-A1B9-AC44-D50C5F2B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1AF3-DDF3-497B-B34F-F6BC0525DC9D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D0CA752-0DE2-F575-602A-A1C738866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8F664DE-1806-5D7A-D63F-E1DA95526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34E8D-12E7-438E-B1B5-5491A66CB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756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65F85F-E349-7982-D892-C8E9C13BD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6FAFF79-0DB8-819B-102A-B25F8EC14F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DB2AE68-37DA-2E3C-0F20-DC10A9FB83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BDFAB6C-324A-8AF7-751F-6E4AABDCB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1AF3-DDF3-497B-B34F-F6BC0525DC9D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EB44F66-2750-4193-5B38-67D28DDD8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572D2B1-D002-891E-7811-4C5CE7515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34E8D-12E7-438E-B1B5-5491A66CB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0007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5016835-59E3-98C9-6E7D-07C9FAFB3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4444C9C-5FD8-85A4-ADEF-925235CC8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FDDFA9-4442-FA90-4702-063581E94D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41AF3-DDF3-497B-B34F-F6BC0525DC9D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5D4224-8DA6-CBFD-5522-AFEB42034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67A4ADC-CBC0-A551-97FB-2F090E3AE0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34E8D-12E7-438E-B1B5-5491A66CB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869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6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akcecr.cz" TargetMode="External"/><Relationship Id="rId2" Type="http://schemas.openxmlformats.org/officeDocument/2006/relationships/hyperlink" Target="https://www.facebook.com/akcecr.cz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mailto:dag.bednarikova@gmail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74D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5D1A51D-B8DE-1B4D-E2AA-E29487F86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Asociace kulturních center ČR, z.s.</a:t>
            </a:r>
          </a:p>
        </p:txBody>
      </p:sp>
      <p:pic>
        <p:nvPicPr>
          <p:cNvPr id="5" name="Zástupný obsah 4" descr="Obsah obrázku Písmo, text, Grafika, design&#10;&#10;Popis byl vytvořen automaticky">
            <a:extLst>
              <a:ext uri="{FF2B5EF4-FFF2-40B4-BE49-F238E27FC236}">
                <a16:creationId xmlns:a16="http://schemas.microsoft.com/office/drawing/2014/main" id="{B1D26A3A-1BDE-DC68-4E97-5B83FD3845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226" y="4974956"/>
            <a:ext cx="2657029" cy="157428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1047F21-8103-0D17-5D1F-35565B220068}"/>
              </a:ext>
            </a:extLst>
          </p:cNvPr>
          <p:cNvSpPr txBox="1"/>
          <p:nvPr/>
        </p:nvSpPr>
        <p:spPr>
          <a:xfrm>
            <a:off x="2343333" y="3694698"/>
            <a:ext cx="7505333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 </a:t>
            </a:r>
            <a:r>
              <a:rPr lang="cs-CZ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AKCi</a:t>
            </a:r>
            <a:r>
              <a:rPr lang="cs-CZ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na okraji metropole</a:t>
            </a:r>
          </a:p>
          <a:p>
            <a:endParaRPr lang="cs-CZ" b="1" i="1" dirty="0">
              <a:latin typeface="+mj-lt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09383B9-E981-3F18-E061-6EB577063D92}"/>
              </a:ext>
            </a:extLst>
          </p:cNvPr>
          <p:cNvSpPr txBox="1"/>
          <p:nvPr/>
        </p:nvSpPr>
        <p:spPr>
          <a:xfrm>
            <a:off x="838200" y="6022405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9. 10. 2024</a:t>
            </a:r>
            <a:endParaRPr lang="cs-CZ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225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8FF7ADF-E2B3-3AC6-14F2-4F7BDAAD8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6858" y="395629"/>
            <a:ext cx="4140014" cy="1330839"/>
          </a:xfrm>
        </p:spPr>
        <p:txBody>
          <a:bodyPr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Možnosti spolupráce</a:t>
            </a:r>
          </a:p>
        </p:txBody>
      </p:sp>
      <p:pic>
        <p:nvPicPr>
          <p:cNvPr id="5" name="Obrázek 4" descr="Obsah obrázku text, klipart, Grafika, Písmo&#10;&#10;Popis byl vytvořen automaticky">
            <a:extLst>
              <a:ext uri="{FF2B5EF4-FFF2-40B4-BE49-F238E27FC236}">
                <a16:creationId xmlns:a16="http://schemas.microsoft.com/office/drawing/2014/main" id="{3FE50EB1-6EDC-2CA4-F7C8-29B098AEC1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" r="-2" b="315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245F1E-FD48-933B-FC23-A66ABDDE4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465" y="2122097"/>
            <a:ext cx="4140013" cy="4416725"/>
          </a:xfrm>
        </p:spPr>
        <p:txBody>
          <a:bodyPr>
            <a:normAutofit lnSpcReduction="10000"/>
          </a:bodyPr>
          <a:lstStyle/>
          <a:p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získání dostupných informací o kulturních domech a infrastruktuře (spolupráce na sběru dat)</a:t>
            </a:r>
          </a:p>
          <a:p>
            <a:endParaRPr 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možnost iniciace a koordinace setkání zástupců kulturních domů (například prostřednictvím zástupců obcí)</a:t>
            </a:r>
          </a:p>
          <a:p>
            <a:pPr marL="0" indent="0">
              <a:buNone/>
            </a:pPr>
            <a:endParaRPr 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prezentace témat pro diskuse v oblasti regionální kulturní politiky, lokálních strategií, grantových systémů</a:t>
            </a:r>
          </a:p>
          <a:p>
            <a:pPr marL="0" indent="0">
              <a:buNone/>
            </a:pPr>
            <a:endParaRPr 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další…</a:t>
            </a:r>
          </a:p>
        </p:txBody>
      </p:sp>
    </p:spTree>
    <p:extLst>
      <p:ext uri="{BB962C8B-B14F-4D97-AF65-F5344CB8AC3E}">
        <p14:creationId xmlns:p14="http://schemas.microsoft.com/office/powerpoint/2010/main" val="18476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EB02EB-17B5-6E8F-918F-41B6E7E36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8BE9B5F1-BB70-2C7C-5FB6-B60D29331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E618D7B-CD6B-734C-74A7-CB2CECCD6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30" y="-1041641"/>
            <a:ext cx="11874731" cy="7916487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E459ED8-A6D1-9F29-D0E6-311041357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1294" y="2549116"/>
            <a:ext cx="5552090" cy="157693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příklad</a:t>
            </a:r>
            <a:r>
              <a:rPr lang="en-US" sz="2800" b="1" kern="1200" dirty="0"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US" sz="28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praxe</a:t>
            </a:r>
            <a:br>
              <a:rPr lang="en-US" sz="2800" b="1" kern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b="1" kern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b="1" kern="1200" dirty="0">
                <a:latin typeface="Arial" panose="020B0604020202020204" pitchFamily="34" charset="0"/>
                <a:cs typeface="Arial" panose="020B0604020202020204" pitchFamily="34" charset="0"/>
              </a:rPr>
              <a:t>Praha 16 Radotín</a:t>
            </a:r>
            <a:br>
              <a:rPr lang="cs-CZ" sz="2800" b="1" kern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kern="1200" dirty="0">
                <a:latin typeface="Arial" panose="020B0604020202020204" pitchFamily="34" charset="0"/>
                <a:cs typeface="Arial" panose="020B0604020202020204" pitchFamily="34" charset="0"/>
              </a:rPr>
              <a:t>8 000 obyvatel</a:t>
            </a:r>
            <a:endParaRPr lang="en-US" sz="20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2ED5E3A6-A2A6-9108-27E3-7A64C9E2F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1294" y="4386020"/>
            <a:ext cx="5552089" cy="22891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2400" b="1" kern="1200" dirty="0">
                <a:ea typeface="+mj-ea"/>
                <a:cs typeface="+mj-cs"/>
              </a:rPr>
              <a:t>Kulturně-komunitní centrum Koruna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rekonstrukce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budovy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delimitace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organizační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složky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obce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vznik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zapsaného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ústavu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 descr="Obsah obrázku text, nábytek, interiér, stůl&#10;&#10;Popis byl vytvořen automaticky">
            <a:extLst>
              <a:ext uri="{FF2B5EF4-FFF2-40B4-BE49-F238E27FC236}">
                <a16:creationId xmlns:a16="http://schemas.microsoft.com/office/drawing/2014/main" id="{425C082B-18F0-4644-95CB-AA25445FC4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0"/>
          <a:stretch/>
        </p:blipFill>
        <p:spPr>
          <a:xfrm>
            <a:off x="6966226" y="-12003304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11" name="Obrázek 10" descr="Obsah obrázku Grafika, umění&#10;&#10;Popis byl vytvořen automaticky">
            <a:extLst>
              <a:ext uri="{FF2B5EF4-FFF2-40B4-BE49-F238E27FC236}">
                <a16:creationId xmlns:a16="http://schemas.microsoft.com/office/drawing/2014/main" id="{3858C674-106A-2910-F838-40B7764F4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466" y="5928855"/>
            <a:ext cx="841828" cy="84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93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B9F291-0BEB-5660-DC54-144571731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8474D9F-2557-88E6-F186-4BE914C4C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31674E23-71AC-3EAB-2140-EA702DC932D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" b="4885"/>
          <a:stretch/>
        </p:blipFill>
        <p:spPr>
          <a:xfrm>
            <a:off x="1695450" y="283941"/>
            <a:ext cx="8801100" cy="5955873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</p:spPr>
      </p:pic>
      <p:pic>
        <p:nvPicPr>
          <p:cNvPr id="3" name="Obrázek 2" descr="Obsah obrázku text, klipart, Grafika, Písmo&#10;&#10;Popis byl vytvořen automaticky">
            <a:extLst>
              <a:ext uri="{FF2B5EF4-FFF2-40B4-BE49-F238E27FC236}">
                <a16:creationId xmlns:a16="http://schemas.microsoft.com/office/drawing/2014/main" id="{BD068407-40D4-FEF0-71EF-399D0F249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5" y="4368800"/>
            <a:ext cx="2154955" cy="215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59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F64E4C-EC54-50C9-D1E9-3858C11A6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9" name="Rectangle 158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Zástupný obsah 12" descr="Obsah obrázku text, plakát, Reklama, značení&#10;&#10;Popis byl vytvořen automaticky">
            <a:extLst>
              <a:ext uri="{FF2B5EF4-FFF2-40B4-BE49-F238E27FC236}">
                <a16:creationId xmlns:a16="http://schemas.microsoft.com/office/drawing/2014/main" id="{79A45B20-2529-756B-0B26-0EB07D5D60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57" y="1847204"/>
            <a:ext cx="4933950" cy="3700462"/>
          </a:xfrm>
        </p:spPr>
      </p:pic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F3430D5-FA2B-E364-43BC-20A497778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1" r="17874" b="-3"/>
          <a:stretch/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sp>
        <p:nvSpPr>
          <p:cNvPr id="161" name="Arc 160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2EFFB4F-176C-5BE2-2B3A-BC9FDCC4E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5" r="5409" b="4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11" name="Obrázek 10" descr="Obsah obrázku Grafika, umění&#10;&#10;Popis byl vytvořen automaticky">
            <a:extLst>
              <a:ext uri="{FF2B5EF4-FFF2-40B4-BE49-F238E27FC236}">
                <a16:creationId xmlns:a16="http://schemas.microsoft.com/office/drawing/2014/main" id="{48BF439D-4A16-259B-C9E6-5F6878E95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9" r="7996" b="4"/>
          <a:stretch/>
        </p:blipFill>
        <p:spPr>
          <a:xfrm>
            <a:off x="9435274" y="1022400"/>
            <a:ext cx="1793011" cy="2821983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  <p:pic>
        <p:nvPicPr>
          <p:cNvPr id="7" name="Obrázek 6" descr="Obsah obrázku text, nábytek, interiér, stůl&#10;&#10;Popis byl vytvořen automaticky">
            <a:extLst>
              <a:ext uri="{FF2B5EF4-FFF2-40B4-BE49-F238E27FC236}">
                <a16:creationId xmlns:a16="http://schemas.microsoft.com/office/drawing/2014/main" id="{AD44F0C5-C6C0-A15A-10C0-295218BEBA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0"/>
          <a:stretch/>
        </p:blipFill>
        <p:spPr>
          <a:xfrm>
            <a:off x="6966226" y="-12003304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41727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7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8EC9A5B-4BC8-E0E2-2933-0052134E5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Transformace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</a:p>
        </p:txBody>
      </p:sp>
      <p:pic>
        <p:nvPicPr>
          <p:cNvPr id="6" name="Zástupný obsah 5" descr="Obsah obrázku zeď, interiér, oblečení, židle&#10;&#10;Popis byl vytvořen automaticky">
            <a:extLst>
              <a:ext uri="{FF2B5EF4-FFF2-40B4-BE49-F238E27FC236}">
                <a16:creationId xmlns:a16="http://schemas.microsoft.com/office/drawing/2014/main" id="{AB3669C3-6A5B-77B7-F708-79AA602D1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2" r="16522" b="-1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11DA57B-2F5D-0D81-A44F-D44FDADD33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20465" y="2194102"/>
            <a:ext cx="4140013" cy="3908586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konzultace</a:t>
            </a:r>
            <a:r>
              <a:rPr lang="en-US" sz="2000" dirty="0"/>
              <a:t> s </a:t>
            </a:r>
            <a:r>
              <a:rPr lang="en-US" sz="2000" dirty="0" err="1"/>
              <a:t>právníkem</a:t>
            </a:r>
            <a:r>
              <a:rPr lang="en-US" sz="2000" dirty="0"/>
              <a:t> a s </a:t>
            </a:r>
            <a:r>
              <a:rPr lang="en-US" sz="2000" dirty="0" err="1"/>
              <a:t>jinými</a:t>
            </a:r>
            <a:r>
              <a:rPr lang="en-US" sz="2000" dirty="0"/>
              <a:t> </a:t>
            </a:r>
            <a:r>
              <a:rPr lang="en-US" sz="2000" dirty="0" err="1"/>
              <a:t>provozovateli</a:t>
            </a:r>
            <a:endParaRPr lang="en-US" sz="2000" dirty="0"/>
          </a:p>
          <a:p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zvážení</a:t>
            </a:r>
            <a:r>
              <a:rPr lang="en-US" sz="2000" dirty="0"/>
              <a:t> </a:t>
            </a:r>
            <a:r>
              <a:rPr lang="en-US" sz="2000" dirty="0" err="1"/>
              <a:t>možností</a:t>
            </a:r>
            <a:endParaRPr lang="en-US" sz="2000" dirty="0"/>
          </a:p>
          <a:p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volba</a:t>
            </a:r>
            <a:r>
              <a:rPr lang="en-US" sz="2000" dirty="0"/>
              <a:t> </a:t>
            </a:r>
            <a:r>
              <a:rPr lang="en-US" sz="2000" dirty="0" err="1"/>
              <a:t>řešení</a:t>
            </a:r>
            <a:endParaRPr lang="en-US" sz="2000" dirty="0"/>
          </a:p>
          <a:p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realizace</a:t>
            </a:r>
            <a:endParaRPr lang="en-US" sz="2000" dirty="0"/>
          </a:p>
          <a:p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41941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CA87F7-8C98-4693-E90F-D881EE955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82C2117-A410-763B-4245-A6A2E63AB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4" r="3387" b="3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6C95765B-755F-5AE6-8DBE-33A3907C573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9" r="1" b="21727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73775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F541DB91-0B10-46D9-B34B-7BFF9602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48C3BB0-72BF-0CE6-3F27-4EE196235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156" y="365125"/>
            <a:ext cx="5827643" cy="1433433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3100" kern="1200" dirty="0">
                <a:latin typeface="+mj-lt"/>
                <a:ea typeface="+mj-ea"/>
                <a:cs typeface="+mj-cs"/>
              </a:rPr>
            </a:br>
            <a:br>
              <a:rPr lang="en-US" sz="3100" kern="1200" dirty="0">
                <a:latin typeface="+mj-lt"/>
                <a:ea typeface="+mj-ea"/>
                <a:cs typeface="+mj-cs"/>
              </a:rPr>
            </a:br>
            <a:endParaRPr lang="en-US" sz="31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F66E91DA-1114-3085-1EA6-1FA1EE981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6156" y="1944915"/>
            <a:ext cx="5827644" cy="423204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DĚKUJI  ZA  POZORNOST</a:t>
            </a:r>
          </a:p>
          <a:p>
            <a:pPr marL="0" indent="0">
              <a:buNone/>
            </a:pPr>
            <a:endParaRPr lang="cs-CZ" sz="2000" dirty="0">
              <a:ea typeface="+mj-ea"/>
              <a:cs typeface="+mj-cs"/>
            </a:endParaRPr>
          </a:p>
          <a:p>
            <a:pPr marL="0" indent="0">
              <a:buNone/>
            </a:pPr>
            <a:r>
              <a:rPr lang="cs-CZ" sz="2000" dirty="0">
                <a:ea typeface="+mj-ea"/>
                <a:cs typeface="+mj-cs"/>
              </a:rPr>
              <a:t>9</a:t>
            </a:r>
            <a:r>
              <a:rPr lang="cs-CZ" sz="2000" kern="1200" dirty="0">
                <a:ea typeface="+mj-ea"/>
                <a:cs typeface="+mj-cs"/>
              </a:rPr>
              <a:t>. 10. 2024 </a:t>
            </a:r>
            <a:endParaRPr lang="cs-CZ" sz="2000" dirty="0">
              <a:ea typeface="+mj-ea"/>
              <a:cs typeface="+mj-cs"/>
            </a:endParaRPr>
          </a:p>
          <a:p>
            <a:pPr marL="0" indent="0">
              <a:buNone/>
            </a:pPr>
            <a:r>
              <a:rPr lang="cs-CZ" sz="2000" u="sng" dirty="0" err="1">
                <a:latin typeface="Calibri" panose="020F0502020204030204" pitchFamily="34" charset="0"/>
                <a:ea typeface="Calibri" panose="020F0502020204030204" pitchFamily="34" charset="0"/>
              </a:rPr>
              <a:t>www.akcecr.cz</a:t>
            </a:r>
            <a:endParaRPr lang="cs-CZ" sz="2000" dirty="0">
              <a:ea typeface="+mj-ea"/>
              <a:cs typeface="+mj-cs"/>
            </a:endParaRPr>
          </a:p>
          <a:p>
            <a:pPr marL="0" indent="0">
              <a:buNone/>
            </a:pPr>
            <a:r>
              <a:rPr lang="cs-CZ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https://www.facebook.com/akcecr.cz</a:t>
            </a:r>
            <a:endParaRPr lang="cs-CZ" sz="2000" u="sng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cs-CZ" sz="2000" u="sng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000" dirty="0">
                <a:ea typeface="+mj-ea"/>
                <a:cs typeface="+mj-cs"/>
              </a:rPr>
              <a:t>MgA. Dagmar Bednáriková, Ph.D.</a:t>
            </a:r>
          </a:p>
          <a:p>
            <a:pPr marL="0" indent="0">
              <a:buNone/>
            </a:pPr>
            <a:r>
              <a:rPr lang="cs-CZ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info@akcecr.cz</a:t>
            </a:r>
            <a:endParaRPr lang="cs-CZ" sz="2000" u="sng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hlinkClick r:id="rId4"/>
              </a:rPr>
              <a:t>dag.bednarikova@gmail.com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Tel.+420 777 088 928</a:t>
            </a:r>
          </a:p>
          <a:p>
            <a:pPr marL="0" indent="0">
              <a:buNone/>
            </a:pP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Obrázek 5" descr="Obsah obrázku text, klipart, Grafika, Písmo&#10;&#10;Popis byl vytvořen automaticky">
            <a:extLst>
              <a:ext uri="{FF2B5EF4-FFF2-40B4-BE49-F238E27FC236}">
                <a16:creationId xmlns:a16="http://schemas.microsoft.com/office/drawing/2014/main" id="{A377F47A-761F-CA07-6943-D042F95500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96" y="3688846"/>
            <a:ext cx="2935761" cy="293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40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17" name="Rectangle 2116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9" name="Freeform: Shape 2118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52791C8-0398-BE9D-CCA5-928615FAE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</p:spPr>
        <p:txBody>
          <a:bodyPr>
            <a:normAutofit/>
          </a:bodyPr>
          <a:lstStyle/>
          <a:p>
            <a:r>
              <a:rPr lang="cs-CZ" b="1"/>
              <a:t>Praha 16  RADOTÍN</a:t>
            </a:r>
          </a:p>
        </p:txBody>
      </p:sp>
      <p:sp>
        <p:nvSpPr>
          <p:cNvPr id="2131" name="Zástupný obsah 2">
            <a:extLst>
              <a:ext uri="{FF2B5EF4-FFF2-40B4-BE49-F238E27FC236}">
                <a16:creationId xmlns:a16="http://schemas.microsoft.com/office/drawing/2014/main" id="{F4D41194-22AD-053D-18EB-B21AB62D7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4438036" cy="39085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Facilitace  - Olga Škochová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absence profesní asociace                         pro kulturní domy a centra v ČR </a:t>
            </a:r>
          </a:p>
          <a:p>
            <a:pPr marL="0" indent="0">
              <a:buNone/>
            </a:pPr>
            <a:r>
              <a:rPr lang="cs-CZ" sz="2000" dirty="0"/>
              <a:t>rozhodnutí o založení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přítomno 17 zástupců </a:t>
            </a:r>
          </a:p>
          <a:p>
            <a:pPr marL="0" indent="0">
              <a:buNone/>
            </a:pPr>
            <a:r>
              <a:rPr lang="cs-CZ" sz="2000" dirty="0"/>
              <a:t>kulturních domů a center z ČR</a:t>
            </a:r>
          </a:p>
        </p:txBody>
      </p:sp>
      <p:pic>
        <p:nvPicPr>
          <p:cNvPr id="6" name="Obrázek 5" descr="Obsah obrázku text, snímek obrazovky, Písmo, design&#10;&#10;Popis byl vytvořen automaticky">
            <a:extLst>
              <a:ext uri="{FF2B5EF4-FFF2-40B4-BE49-F238E27FC236}">
                <a16:creationId xmlns:a16="http://schemas.microsoft.com/office/drawing/2014/main" id="{DB548AAA-92C1-7BA7-CFC2-64DB4CF8D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/>
        </p:blipFill>
        <p:spPr>
          <a:xfrm>
            <a:off x="6880610" y="1071282"/>
            <a:ext cx="4737650" cy="473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59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680F1D3-7650-4307-A001-0163AD371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symbol obrázku 5" descr="Obsah obrázku oblečení, osoba, žena, židle&#10;&#10;Popis byl vytvořen automaticky">
            <a:extLst>
              <a:ext uri="{FF2B5EF4-FFF2-40B4-BE49-F238E27FC236}">
                <a16:creationId xmlns:a16="http://schemas.microsoft.com/office/drawing/2014/main" id="{8D0763AC-2713-E7C4-61C8-9C93ADB9ECF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" r="868" b="2"/>
          <a:stretch/>
        </p:blipFill>
        <p:spPr>
          <a:xfrm>
            <a:off x="1695450" y="283941"/>
            <a:ext cx="8801100" cy="5955873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</p:spPr>
      </p:pic>
      <p:pic>
        <p:nvPicPr>
          <p:cNvPr id="3" name="Obrázek 2" descr="Obsah obrázku text, klipart, Grafika, Písmo&#10;&#10;Popis byl vytvořen automaticky">
            <a:extLst>
              <a:ext uri="{FF2B5EF4-FFF2-40B4-BE49-F238E27FC236}">
                <a16:creationId xmlns:a16="http://schemas.microsoft.com/office/drawing/2014/main" id="{172A159F-5AB2-1A2E-F2EF-A38B8738B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5" y="4368800"/>
            <a:ext cx="2154955" cy="215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81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52791C8-0398-BE9D-CCA5-928615FAE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b="1" dirty="0"/>
              <a:t>OSTRAVA – AKORD&amp;POKLAD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D41194-22AD-053D-18EB-B21AB62D7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13625"/>
            <a:ext cx="4614759" cy="4163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/>
              <a:t>2. 10. 2023</a:t>
            </a:r>
          </a:p>
          <a:p>
            <a:pPr marL="0" indent="0">
              <a:buNone/>
            </a:pPr>
            <a:r>
              <a:rPr lang="cs-CZ" sz="2000"/>
              <a:t>Kulturní dům Poklad Ostrava</a:t>
            </a:r>
          </a:p>
          <a:p>
            <a:pPr marL="0" indent="0">
              <a:buNone/>
            </a:pPr>
            <a:endParaRPr lang="cs-CZ" sz="2000"/>
          </a:p>
          <a:p>
            <a:pPr marL="0" indent="0">
              <a:buNone/>
            </a:pPr>
            <a:r>
              <a:rPr lang="cs-CZ" sz="2000"/>
              <a:t>založena </a:t>
            </a:r>
          </a:p>
          <a:p>
            <a:pPr marL="0" indent="0">
              <a:buNone/>
            </a:pPr>
            <a:r>
              <a:rPr lang="cs-CZ" sz="2000" b="1"/>
              <a:t>Asociace kulturních center ČR </a:t>
            </a:r>
          </a:p>
          <a:p>
            <a:pPr marL="0" indent="0">
              <a:buNone/>
            </a:pPr>
            <a:r>
              <a:rPr lang="cs-CZ" sz="2000"/>
              <a:t>neboli </a:t>
            </a:r>
          </a:p>
          <a:p>
            <a:pPr marL="0" indent="0">
              <a:buNone/>
            </a:pPr>
            <a:r>
              <a:rPr lang="cs-CZ" sz="2000" b="1"/>
              <a:t>AKCe</a:t>
            </a:r>
          </a:p>
          <a:p>
            <a:pPr marL="0" indent="0">
              <a:buNone/>
            </a:pPr>
            <a:r>
              <a:rPr lang="cs-CZ" sz="2000"/>
              <a:t>24 zakládajících členů </a:t>
            </a:r>
          </a:p>
          <a:p>
            <a:pPr marL="0" indent="0">
              <a:buNone/>
            </a:pPr>
            <a:endParaRPr lang="cs-CZ" sz="2000"/>
          </a:p>
          <a:p>
            <a:pPr marL="0" indent="0">
              <a:buNone/>
            </a:pPr>
            <a:r>
              <a:rPr lang="cs-CZ" sz="2000"/>
              <a:t>Facilitace Olga Škochová, ONplan</a:t>
            </a:r>
          </a:p>
          <a:p>
            <a:pPr marL="0" indent="0">
              <a:buNone/>
            </a:pPr>
            <a:endParaRPr lang="cs-CZ" sz="2000"/>
          </a:p>
        </p:txBody>
      </p:sp>
      <p:pic>
        <p:nvPicPr>
          <p:cNvPr id="4" name="Obrázek 3" descr="Obsah obrázku interiér, oblečení, osoba, lidé&#10;&#10;Popis byl vytvořen automaticky">
            <a:extLst>
              <a:ext uri="{FF2B5EF4-FFF2-40B4-BE49-F238E27FC236}">
                <a16:creationId xmlns:a16="http://schemas.microsoft.com/office/drawing/2014/main" id="{A2E1BD1A-9444-566A-6530-7086650864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" r="1394" b="1"/>
          <a:stretch/>
        </p:blipFill>
        <p:spPr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  <p:pic>
        <p:nvPicPr>
          <p:cNvPr id="6" name="Obrázek 5" descr="Obsah obrázku Grafika, umění&#10;&#10;Popis byl vytvořen automaticky">
            <a:extLst>
              <a:ext uri="{FF2B5EF4-FFF2-40B4-BE49-F238E27FC236}">
                <a16:creationId xmlns:a16="http://schemas.microsoft.com/office/drawing/2014/main" id="{CADBAC6B-5D56-22C2-1FF2-46CE1F6DC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610" y="632390"/>
            <a:ext cx="1219766" cy="121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60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7E6D2D34-4BB4-460B-8844-027610FB2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B3798A-897C-9C8A-64F6-FBB165685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5996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cs-CZ" sz="3300" b="1">
                <a:solidFill>
                  <a:schemeClr val="tx2"/>
                </a:solidFill>
              </a:rPr>
              <a:t>PRAHA – OSTRAVA – MĚLNÍK – VODŇANY –  NAPAJEDLA </a:t>
            </a:r>
            <a:endParaRPr lang="en-US" sz="3300" b="1">
              <a:solidFill>
                <a:schemeClr val="tx2"/>
              </a:solidFill>
            </a:endParaRPr>
          </a:p>
        </p:txBody>
      </p:sp>
      <p:pic>
        <p:nvPicPr>
          <p:cNvPr id="4" name="Obrázek 3" descr="Obsah obrázku Grafika, umění&#10;&#10;Popis byl vytvořen automaticky">
            <a:extLst>
              <a:ext uri="{FF2B5EF4-FFF2-40B4-BE49-F238E27FC236}">
                <a16:creationId xmlns:a16="http://schemas.microsoft.com/office/drawing/2014/main" id="{909B06AF-C184-BFC7-4B66-2239BFFB1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45" y="602673"/>
            <a:ext cx="2766157" cy="276615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C5314570-9B06-4D37-8CBD-EDD67C2FA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-4155"/>
            <a:ext cx="2514948" cy="2174333"/>
            <a:chOff x="-305" y="-4155"/>
            <a:chExt cx="2514948" cy="2174333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204F55B-358D-4FB5-9979-6724C64154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4F77C62-9DDF-48D3-A074-159A32767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EB07022-F30B-49CA-B1DD-A826815C4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C47E16-167C-48BF-9FC9-08787D3489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9AF1F45-3E52-3763-BE8E-54ECC78001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8" r="9654" b="-3"/>
          <a:stretch/>
        </p:blipFill>
        <p:spPr>
          <a:xfrm>
            <a:off x="1171053" y="3462198"/>
            <a:ext cx="3026343" cy="2766157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5529330-DAD6-07AB-CCC8-3B187EFD2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1800">
                <a:solidFill>
                  <a:schemeClr val="tx2"/>
                </a:solidFill>
              </a:rPr>
              <a:t>5-ti členná rada + revizorka</a:t>
            </a:r>
          </a:p>
          <a:p>
            <a:pPr marL="0" indent="0">
              <a:buNone/>
            </a:pPr>
            <a:endParaRPr lang="cs-CZ" sz="180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cs-CZ" sz="1800">
                <a:solidFill>
                  <a:schemeClr val="tx2"/>
                </a:solidFill>
              </a:rPr>
              <a:t> pracovní skupiny</a:t>
            </a:r>
          </a:p>
          <a:p>
            <a:r>
              <a:rPr lang="cs-CZ" sz="1800">
                <a:solidFill>
                  <a:schemeClr val="tx2"/>
                </a:solidFill>
              </a:rPr>
              <a:t>marketing, propagace</a:t>
            </a:r>
          </a:p>
          <a:p>
            <a:r>
              <a:rPr lang="cs-CZ" sz="1800">
                <a:solidFill>
                  <a:schemeClr val="tx2"/>
                </a:solidFill>
              </a:rPr>
              <a:t>data, infrastruktura </a:t>
            </a:r>
          </a:p>
          <a:p>
            <a:r>
              <a:rPr lang="cs-CZ" sz="1800">
                <a:solidFill>
                  <a:schemeClr val="tx2"/>
                </a:solidFill>
              </a:rPr>
              <a:t>vzdělávání </a:t>
            </a:r>
          </a:p>
          <a:p>
            <a:endParaRPr lang="cs-CZ" sz="180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cs-CZ" sz="180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52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1CDD8E39-EA14-4679-9655-1BFF5A7B6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 descr="Obsah obrázku text, nábytek, interiér, stůl&#10;&#10;Popis byl vytvořen automaticky">
            <a:extLst>
              <a:ext uri="{FF2B5EF4-FFF2-40B4-BE49-F238E27FC236}">
                <a16:creationId xmlns:a16="http://schemas.microsoft.com/office/drawing/2014/main" id="{4B908CCB-6331-C8D3-C923-7FA3730CED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6" b="2194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48C3BB0-72BF-0CE6-3F27-4EE196235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709" y="3159720"/>
            <a:ext cx="5552090" cy="77410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2800" kern="1200" dirty="0">
                <a:latin typeface="+mj-lt"/>
                <a:ea typeface="+mj-ea"/>
                <a:cs typeface="+mj-cs"/>
              </a:rPr>
            </a:br>
            <a:br>
              <a:rPr lang="en-US" sz="2800" kern="1200" dirty="0">
                <a:latin typeface="+mj-lt"/>
                <a:ea typeface="+mj-ea"/>
                <a:cs typeface="+mj-cs"/>
              </a:rPr>
            </a:br>
            <a:r>
              <a:rPr lang="cs-CZ" sz="4000" b="1" kern="1200" dirty="0">
                <a:latin typeface="+mj-lt"/>
                <a:ea typeface="+mj-ea"/>
                <a:cs typeface="+mj-cs"/>
              </a:rPr>
              <a:t>BRNO</a:t>
            </a:r>
            <a:endParaRPr lang="en-US" sz="40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F66E91DA-1114-3085-1EA6-1FA1EE981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1709" y="4572000"/>
            <a:ext cx="5552089" cy="204395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1600" b="1" kern="1200" dirty="0">
                <a:ea typeface="+mj-ea"/>
                <a:cs typeface="+mj-cs"/>
              </a:rPr>
              <a:t>15. 2. 2024 </a:t>
            </a:r>
          </a:p>
          <a:p>
            <a:pPr marL="0" indent="0" algn="ctr">
              <a:buNone/>
            </a:pPr>
            <a:r>
              <a:rPr lang="cs-CZ" sz="1600" b="1" kern="1200" dirty="0">
                <a:ea typeface="+mj-ea"/>
                <a:cs typeface="+mj-cs"/>
              </a:rPr>
              <a:t>pracovní setkání </a:t>
            </a:r>
            <a:r>
              <a:rPr lang="cs-CZ" sz="1600" b="1" dirty="0">
                <a:ea typeface="+mj-ea"/>
                <a:cs typeface="+mj-cs"/>
              </a:rPr>
              <a:t> </a:t>
            </a:r>
            <a:r>
              <a:rPr lang="cs-CZ" sz="1600" b="1" kern="1200" dirty="0">
                <a:ea typeface="+mj-ea"/>
                <a:cs typeface="+mj-cs"/>
              </a:rPr>
              <a:t>Rady a členů </a:t>
            </a:r>
            <a:r>
              <a:rPr lang="cs-CZ" sz="1600" b="1" kern="1200" dirty="0" err="1">
                <a:ea typeface="+mj-ea"/>
                <a:cs typeface="+mj-cs"/>
              </a:rPr>
              <a:t>AKCe</a:t>
            </a:r>
            <a:endParaRPr lang="cs-CZ" sz="1600" b="1" kern="1200" dirty="0"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cs-CZ" sz="1600" b="1" kern="1200" dirty="0">
                <a:ea typeface="+mj-ea"/>
                <a:cs typeface="+mj-cs"/>
              </a:rPr>
              <a:t>Kulturní centrum </a:t>
            </a:r>
            <a:r>
              <a:rPr lang="cs-CZ" sz="1600" b="1" kern="1200" dirty="0" err="1">
                <a:ea typeface="+mj-ea"/>
                <a:cs typeface="+mj-cs"/>
              </a:rPr>
              <a:t>Co.labs</a:t>
            </a:r>
            <a:endParaRPr lang="cs-CZ" sz="1600" b="1" kern="1200" dirty="0"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cs-CZ" sz="1600" b="1" kern="1200" dirty="0">
                <a:ea typeface="+mj-ea"/>
                <a:cs typeface="+mj-cs"/>
              </a:rPr>
              <a:t>VIZE – MISE – STRATEGICKÝ PLÁN – AKČNÍ PLÁN</a:t>
            </a:r>
          </a:p>
          <a:p>
            <a:pPr marL="0" indent="0" algn="ctr">
              <a:buNone/>
            </a:pPr>
            <a:endParaRPr lang="cs-CZ" sz="1600" b="1" kern="1200" dirty="0"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cs-CZ" sz="1600" b="1" dirty="0">
                <a:ea typeface="+mj-ea"/>
                <a:cs typeface="+mj-cs"/>
              </a:rPr>
              <a:t>konzultantka: Olga Škochová</a:t>
            </a:r>
            <a:endParaRPr lang="en-US" sz="1600" b="1" dirty="0"/>
          </a:p>
        </p:txBody>
      </p:sp>
      <p:pic>
        <p:nvPicPr>
          <p:cNvPr id="7" name="Obrázek 6" descr="Obsah obrázku text, nábytek, interiér, stůl&#10;&#10;Popis byl vytvořen automaticky">
            <a:extLst>
              <a:ext uri="{FF2B5EF4-FFF2-40B4-BE49-F238E27FC236}">
                <a16:creationId xmlns:a16="http://schemas.microsoft.com/office/drawing/2014/main" id="{DA958E92-0BD8-A3E8-41F7-BC0C9101D5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0"/>
          <a:stretch/>
        </p:blipFill>
        <p:spPr>
          <a:xfrm>
            <a:off x="6966226" y="-12003304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11" name="Obrázek 10" descr="Obsah obrázku Grafika, umění&#10;&#10;Popis byl vytvořen automaticky">
            <a:extLst>
              <a:ext uri="{FF2B5EF4-FFF2-40B4-BE49-F238E27FC236}">
                <a16:creationId xmlns:a16="http://schemas.microsoft.com/office/drawing/2014/main" id="{3DD690BA-503F-4FC3-7BD8-32FF0F623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466" y="5928855"/>
            <a:ext cx="841828" cy="84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90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B3237B-6290-CDB6-B0B0-53C7DFE2B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CDEBB878-72A9-FBD3-3828-55D846710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ADB25E-B477-14FF-DE88-B56AD3309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b="1" dirty="0"/>
              <a:t>PRAHA – KD MLEJN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86B1AB-872B-4404-3F3A-0006A26E8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8511"/>
            <a:ext cx="4614759" cy="4163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narozeniny jsme oslavili 4. 10. 2024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 algn="ctr">
              <a:buNone/>
            </a:pPr>
            <a:r>
              <a:rPr lang="cs-CZ" sz="3600" b="1" dirty="0"/>
              <a:t>valná hromada</a:t>
            </a:r>
          </a:p>
          <a:p>
            <a:pPr marL="0" indent="0">
              <a:buNone/>
            </a:pPr>
            <a:endParaRPr lang="cs-CZ" sz="2400" b="1" dirty="0"/>
          </a:p>
          <a:p>
            <a:pPr marL="0" indent="0">
              <a:buNone/>
            </a:pPr>
            <a:endParaRPr lang="cs-CZ" sz="2400" b="1" dirty="0"/>
          </a:p>
          <a:p>
            <a:pPr marL="0" indent="0" algn="ctr">
              <a:buNone/>
            </a:pPr>
            <a:r>
              <a:rPr lang="cs-CZ" sz="4400" b="1" dirty="0" err="1"/>
              <a:t>AKCe</a:t>
            </a:r>
            <a:r>
              <a:rPr lang="cs-CZ" sz="4400" b="1" dirty="0"/>
              <a:t> má </a:t>
            </a:r>
            <a:r>
              <a:rPr lang="cs-CZ" sz="4400" dirty="0"/>
              <a:t>42 členů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407A2A4-8942-0572-6300-14227734E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 r="7003"/>
          <a:stretch/>
        </p:blipFill>
        <p:spPr>
          <a:xfrm>
            <a:off x="5756511" y="2010472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  <p:pic>
        <p:nvPicPr>
          <p:cNvPr id="6" name="Obrázek 5" descr="Obsah obrázku Grafika, umění&#10;&#10;Popis byl vytvořen automaticky">
            <a:extLst>
              <a:ext uri="{FF2B5EF4-FFF2-40B4-BE49-F238E27FC236}">
                <a16:creationId xmlns:a16="http://schemas.microsoft.com/office/drawing/2014/main" id="{1C1DA2B0-592E-7FB0-ADBC-19EE33D18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610" y="632390"/>
            <a:ext cx="1219766" cy="121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34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02BC7B4-F303-4E9F-7D04-404923C1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1958" y="922669"/>
            <a:ext cx="5334197" cy="814746"/>
          </a:xfrm>
        </p:spPr>
        <p:txBody>
          <a:bodyPr anchor="ctr">
            <a:normAutofit/>
          </a:bodyPr>
          <a:lstStyle/>
          <a:p>
            <a:pPr algn="ctr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Potřeby členů</a:t>
            </a:r>
          </a:p>
        </p:txBody>
      </p:sp>
      <p:graphicFrame>
        <p:nvGraphicFramePr>
          <p:cNvPr id="43" name="Zástupný obsah 2">
            <a:extLst>
              <a:ext uri="{FF2B5EF4-FFF2-40B4-BE49-F238E27FC236}">
                <a16:creationId xmlns:a16="http://schemas.microsoft.com/office/drawing/2014/main" id="{7D429370-5F2B-D39A-D031-6FE8C5F9C7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9933951"/>
              </p:ext>
            </p:extLst>
          </p:nvPr>
        </p:nvGraphicFramePr>
        <p:xfrm>
          <a:off x="1949570" y="552091"/>
          <a:ext cx="9834113" cy="5986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Obrázek 6" descr="Obsah obrázku Grafika, umění&#10;&#10;Popis byl vytvořen automaticky">
            <a:extLst>
              <a:ext uri="{FF2B5EF4-FFF2-40B4-BE49-F238E27FC236}">
                <a16:creationId xmlns:a16="http://schemas.microsoft.com/office/drawing/2014/main" id="{75BE2736-9D49-3F3D-5A05-C06933C9E5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43201"/>
            <a:ext cx="1629455" cy="162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8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3" grpId="1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AA866F0E-F54B-4BF5-8A88-7D97BD45F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8229EC50-E910-4AE2-9EEA-604A81EF6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941221 w 12192000"/>
              <a:gd name="connsiteY0" fmla="*/ 2015186 h 6858000"/>
              <a:gd name="connsiteX1" fmla="*/ 6907857 w 12192000"/>
              <a:gd name="connsiteY1" fmla="*/ 2033351 h 6858000"/>
              <a:gd name="connsiteX2" fmla="*/ 7093700 w 12192000"/>
              <a:gd name="connsiteY2" fmla="*/ 2101457 h 6858000"/>
              <a:gd name="connsiteX3" fmla="*/ 6803079 w 12192000"/>
              <a:gd name="connsiteY3" fmla="*/ 2065612 h 6858000"/>
              <a:gd name="connsiteX4" fmla="*/ 6798115 w 12192000"/>
              <a:gd name="connsiteY4" fmla="*/ 2088772 h 6858000"/>
              <a:gd name="connsiteX5" fmla="*/ 7128167 w 12192000"/>
              <a:gd name="connsiteY5" fmla="*/ 2176455 h 6858000"/>
              <a:gd name="connsiteX6" fmla="*/ 7098663 w 12192000"/>
              <a:gd name="connsiteY6" fmla="*/ 2189968 h 6858000"/>
              <a:gd name="connsiteX7" fmla="*/ 6923298 w 12192000"/>
              <a:gd name="connsiteY7" fmla="*/ 2156052 h 6858000"/>
              <a:gd name="connsiteX8" fmla="*/ 6888004 w 12192000"/>
              <a:gd name="connsiteY8" fmla="*/ 2164875 h 6858000"/>
              <a:gd name="connsiteX9" fmla="*/ 6905375 w 12192000"/>
              <a:gd name="connsiteY9" fmla="*/ 2205958 h 6858000"/>
              <a:gd name="connsiteX10" fmla="*/ 6981477 w 12192000"/>
              <a:gd name="connsiteY10" fmla="*/ 2221951 h 6858000"/>
              <a:gd name="connsiteX11" fmla="*/ 7100043 w 12192000"/>
              <a:gd name="connsiteY11" fmla="*/ 2318459 h 6858000"/>
              <a:gd name="connsiteX12" fmla="*/ 6920540 w 12192000"/>
              <a:gd name="connsiteY12" fmla="*/ 2306877 h 6858000"/>
              <a:gd name="connsiteX13" fmla="*/ 6888831 w 12192000"/>
              <a:gd name="connsiteY13" fmla="*/ 2330314 h 6858000"/>
              <a:gd name="connsiteX14" fmla="*/ 6876698 w 12192000"/>
              <a:gd name="connsiteY14" fmla="*/ 2360645 h 6858000"/>
              <a:gd name="connsiteX15" fmla="*/ 6807214 w 12192000"/>
              <a:gd name="connsiteY15" fmla="*/ 2385736 h 6858000"/>
              <a:gd name="connsiteX16" fmla="*/ 6916405 w 12192000"/>
              <a:gd name="connsiteY16" fmla="*/ 2413862 h 6858000"/>
              <a:gd name="connsiteX17" fmla="*/ 6799770 w 12192000"/>
              <a:gd name="connsiteY17" fmla="*/ 2413862 h 6858000"/>
              <a:gd name="connsiteX18" fmla="*/ 6665762 w 12192000"/>
              <a:gd name="connsiteY18" fmla="*/ 2394561 h 6858000"/>
              <a:gd name="connsiteX19" fmla="*/ 6522933 w 12192000"/>
              <a:gd name="connsiteY19" fmla="*/ 2400626 h 6858000"/>
              <a:gd name="connsiteX20" fmla="*/ 6237275 w 12192000"/>
              <a:gd name="connsiteY20" fmla="*/ 2365057 h 6858000"/>
              <a:gd name="connsiteX21" fmla="*/ 6101338 w 12192000"/>
              <a:gd name="connsiteY21" fmla="*/ 2367538 h 6858000"/>
              <a:gd name="connsiteX22" fmla="*/ 6857121 w 12192000"/>
              <a:gd name="connsiteY22" fmla="*/ 2606875 h 6858000"/>
              <a:gd name="connsiteX23" fmla="*/ 6818519 w 12192000"/>
              <a:gd name="connsiteY23" fmla="*/ 2659539 h 6858000"/>
              <a:gd name="connsiteX24" fmla="*/ 6976790 w 12192000"/>
              <a:gd name="connsiteY24" fmla="*/ 2716892 h 6858000"/>
              <a:gd name="connsiteX25" fmla="*/ 7015669 w 12192000"/>
              <a:gd name="connsiteY25" fmla="*/ 2773693 h 6858000"/>
              <a:gd name="connsiteX26" fmla="*/ 6966864 w 12192000"/>
              <a:gd name="connsiteY26" fmla="*/ 2768730 h 6858000"/>
              <a:gd name="connsiteX27" fmla="*/ 6924953 w 12192000"/>
              <a:gd name="connsiteY27" fmla="*/ 2779483 h 6858000"/>
              <a:gd name="connsiteX28" fmla="*/ 6942323 w 12192000"/>
              <a:gd name="connsiteY28" fmla="*/ 2851726 h 6858000"/>
              <a:gd name="connsiteX29" fmla="*/ 7165943 w 12192000"/>
              <a:gd name="connsiteY29" fmla="*/ 2944924 h 6858000"/>
              <a:gd name="connsiteX30" fmla="*/ 7186071 w 12192000"/>
              <a:gd name="connsiteY30" fmla="*/ 2975254 h 6858000"/>
              <a:gd name="connsiteX31" fmla="*/ 7159325 w 12192000"/>
              <a:gd name="connsiteY31" fmla="*/ 2996762 h 6858000"/>
              <a:gd name="connsiteX32" fmla="*/ 7087082 w 12192000"/>
              <a:gd name="connsiteY32" fmla="*/ 3007790 h 6858000"/>
              <a:gd name="connsiteX33" fmla="*/ 7188276 w 12192000"/>
              <a:gd name="connsiteY33" fmla="*/ 3111191 h 6858000"/>
              <a:gd name="connsiteX34" fmla="*/ 7225225 w 12192000"/>
              <a:gd name="connsiteY34" fmla="*/ 3139866 h 6858000"/>
              <a:gd name="connsiteX35" fmla="*/ 7288368 w 12192000"/>
              <a:gd name="connsiteY35" fmla="*/ 3184260 h 6858000"/>
              <a:gd name="connsiteX36" fmla="*/ 7289471 w 12192000"/>
              <a:gd name="connsiteY36" fmla="*/ 3197771 h 6858000"/>
              <a:gd name="connsiteX37" fmla="*/ 7203442 w 12192000"/>
              <a:gd name="connsiteY37" fmla="*/ 3245472 h 6858000"/>
              <a:gd name="connsiteX38" fmla="*/ 7048205 w 12192000"/>
              <a:gd name="connsiteY38" fmla="*/ 3232512 h 6858000"/>
              <a:gd name="connsiteX39" fmla="*/ 7277614 w 12192000"/>
              <a:gd name="connsiteY39" fmla="*/ 3303652 h 6858000"/>
              <a:gd name="connsiteX40" fmla="*/ 6535066 w 12192000"/>
              <a:gd name="connsiteY40" fmla="*/ 3134077 h 6858000"/>
              <a:gd name="connsiteX41" fmla="*/ 6582492 w 12192000"/>
              <a:gd name="connsiteY41" fmla="*/ 3178469 h 6858000"/>
              <a:gd name="connsiteX42" fmla="*/ 6842233 w 12192000"/>
              <a:gd name="connsiteY42" fmla="*/ 3295379 h 6858000"/>
              <a:gd name="connsiteX43" fmla="*/ 6915853 w 12192000"/>
              <a:gd name="connsiteY43" fmla="*/ 3368725 h 6858000"/>
              <a:gd name="connsiteX44" fmla="*/ 6993058 w 12192000"/>
              <a:gd name="connsiteY44" fmla="*/ 3409257 h 6858000"/>
              <a:gd name="connsiteX45" fmla="*/ 7101421 w 12192000"/>
              <a:gd name="connsiteY45" fmla="*/ 3408430 h 6858000"/>
              <a:gd name="connsiteX46" fmla="*/ 7178350 w 12192000"/>
              <a:gd name="connsiteY46" fmla="*/ 3470746 h 6858000"/>
              <a:gd name="connsiteX47" fmla="*/ 7098112 w 12192000"/>
              <a:gd name="connsiteY47" fmla="*/ 3483982 h 6858000"/>
              <a:gd name="connsiteX48" fmla="*/ 7004088 w 12192000"/>
              <a:gd name="connsiteY48" fmla="*/ 3473780 h 6858000"/>
              <a:gd name="connsiteX49" fmla="*/ 6801147 w 12192000"/>
              <a:gd name="connsiteY49" fmla="*/ 3477087 h 6858000"/>
              <a:gd name="connsiteX50" fmla="*/ 6684788 w 12192000"/>
              <a:gd name="connsiteY50" fmla="*/ 3489220 h 6858000"/>
              <a:gd name="connsiteX51" fmla="*/ 6417328 w 12192000"/>
              <a:gd name="connsiteY51" fmla="*/ 3468539 h 6858000"/>
              <a:gd name="connsiteX52" fmla="*/ 6433045 w 12192000"/>
              <a:gd name="connsiteY52" fmla="*/ 3521481 h 6858000"/>
              <a:gd name="connsiteX53" fmla="*/ 6423117 w 12192000"/>
              <a:gd name="connsiteY53" fmla="*/ 3567527 h 6858000"/>
              <a:gd name="connsiteX54" fmla="*/ 6419258 w 12192000"/>
              <a:gd name="connsiteY54" fmla="*/ 3667620 h 6858000"/>
              <a:gd name="connsiteX55" fmla="*/ 6421740 w 12192000"/>
              <a:gd name="connsiteY55" fmla="*/ 3683888 h 6858000"/>
              <a:gd name="connsiteX56" fmla="*/ 6361906 w 12192000"/>
              <a:gd name="connsiteY56" fmla="*/ 3694366 h 6858000"/>
              <a:gd name="connsiteX57" fmla="*/ 6718429 w 12192000"/>
              <a:gd name="connsiteY57" fmla="*/ 3902544 h 6858000"/>
              <a:gd name="connsiteX58" fmla="*/ 6480195 w 12192000"/>
              <a:gd name="connsiteY58" fmla="*/ 3849603 h 6858000"/>
              <a:gd name="connsiteX59" fmla="*/ 6447934 w 12192000"/>
              <a:gd name="connsiteY59" fmla="*/ 3937011 h 6858000"/>
              <a:gd name="connsiteX60" fmla="*/ 6559882 w 12192000"/>
              <a:gd name="connsiteY60" fmla="*/ 4014767 h 6858000"/>
              <a:gd name="connsiteX61" fmla="*/ 6601241 w 12192000"/>
              <a:gd name="connsiteY61" fmla="*/ 4168626 h 6858000"/>
              <a:gd name="connsiteX62" fmla="*/ 6581113 w 12192000"/>
              <a:gd name="connsiteY62" fmla="*/ 4309250 h 6858000"/>
              <a:gd name="connsiteX63" fmla="*/ 6533136 w 12192000"/>
              <a:gd name="connsiteY63" fmla="*/ 4353918 h 6858000"/>
              <a:gd name="connsiteX64" fmla="*/ 6463651 w 12192000"/>
              <a:gd name="connsiteY64" fmla="*/ 4434156 h 6858000"/>
              <a:gd name="connsiteX65" fmla="*/ 6420637 w 12192000"/>
              <a:gd name="connsiteY65" fmla="*/ 4483787 h 6858000"/>
              <a:gd name="connsiteX66" fmla="*/ 6271190 w 12192000"/>
              <a:gd name="connsiteY66" fmla="*/ 4464487 h 6858000"/>
              <a:gd name="connsiteX67" fmla="*/ 6470545 w 12192000"/>
              <a:gd name="connsiteY67" fmla="*/ 4590498 h 6858000"/>
              <a:gd name="connsiteX68" fmla="*/ 6308965 w 12192000"/>
              <a:gd name="connsiteY68" fmla="*/ 4574780 h 6858000"/>
              <a:gd name="connsiteX69" fmla="*/ 6256301 w 12192000"/>
              <a:gd name="connsiteY69" fmla="*/ 4583603 h 6858000"/>
              <a:gd name="connsiteX70" fmla="*/ 6286354 w 12192000"/>
              <a:gd name="connsiteY70" fmla="*/ 4624412 h 6858000"/>
              <a:gd name="connsiteX71" fmla="*/ 6404920 w 12192000"/>
              <a:gd name="connsiteY71" fmla="*/ 4693621 h 6858000"/>
              <a:gd name="connsiteX72" fmla="*/ 6649220 w 12192000"/>
              <a:gd name="connsiteY72" fmla="*/ 4881120 h 6858000"/>
              <a:gd name="connsiteX73" fmla="*/ 6412640 w 12192000"/>
              <a:gd name="connsiteY73" fmla="*/ 4795092 h 6858000"/>
              <a:gd name="connsiteX74" fmla="*/ 6661902 w 12192000"/>
              <a:gd name="connsiteY74" fmla="*/ 4987828 h 6858000"/>
              <a:gd name="connsiteX75" fmla="*/ 6717325 w 12192000"/>
              <a:gd name="connsiteY75" fmla="*/ 5051798 h 6858000"/>
              <a:gd name="connsiteX76" fmla="*/ 6829272 w 12192000"/>
              <a:gd name="connsiteY76" fmla="*/ 5210619 h 6858000"/>
              <a:gd name="connsiteX77" fmla="*/ 6823757 w 12192000"/>
              <a:gd name="connsiteY77" fmla="*/ 5228542 h 6858000"/>
              <a:gd name="connsiteX78" fmla="*/ 6694439 w 12192000"/>
              <a:gd name="connsiteY78" fmla="*/ 5202899 h 6858000"/>
              <a:gd name="connsiteX79" fmla="*/ 6862085 w 12192000"/>
              <a:gd name="connsiteY79" fmla="*/ 5336355 h 6858000"/>
              <a:gd name="connsiteX80" fmla="*/ 7035246 w 12192000"/>
              <a:gd name="connsiteY80" fmla="*/ 5438926 h 6858000"/>
              <a:gd name="connsiteX81" fmla="*/ 6912268 w 12192000"/>
              <a:gd name="connsiteY81" fmla="*/ 5423210 h 6858000"/>
              <a:gd name="connsiteX82" fmla="*/ 6743244 w 12192000"/>
              <a:gd name="connsiteY82" fmla="*/ 5364479 h 6858000"/>
              <a:gd name="connsiteX83" fmla="*/ 6684513 w 12192000"/>
              <a:gd name="connsiteY83" fmla="*/ 5386538 h 6858000"/>
              <a:gd name="connsiteX84" fmla="*/ 6844713 w 12192000"/>
              <a:gd name="connsiteY84" fmla="*/ 5483595 h 6858000"/>
              <a:gd name="connsiteX85" fmla="*/ 6936533 w 12192000"/>
              <a:gd name="connsiteY85" fmla="*/ 5528541 h 6858000"/>
              <a:gd name="connsiteX86" fmla="*/ 6973204 w 12192000"/>
              <a:gd name="connsiteY86" fmla="*/ 5563007 h 6858000"/>
              <a:gd name="connsiteX87" fmla="*/ 7077983 w 12192000"/>
              <a:gd name="connsiteY87" fmla="*/ 5685983 h 6858000"/>
              <a:gd name="connsiteX88" fmla="*/ 7385702 w 12192000"/>
              <a:gd name="connsiteY88" fmla="*/ 5820265 h 6858000"/>
              <a:gd name="connsiteX89" fmla="*/ 7673565 w 12192000"/>
              <a:gd name="connsiteY89" fmla="*/ 5987085 h 6858000"/>
              <a:gd name="connsiteX90" fmla="*/ 7898289 w 12192000"/>
              <a:gd name="connsiteY90" fmla="*/ 6091035 h 6858000"/>
              <a:gd name="connsiteX91" fmla="*/ 8466299 w 12192000"/>
              <a:gd name="connsiteY91" fmla="*/ 6224765 h 6858000"/>
              <a:gd name="connsiteX92" fmla="*/ 10620599 w 12192000"/>
              <a:gd name="connsiteY92" fmla="*/ 5317605 h 6858000"/>
              <a:gd name="connsiteX93" fmla="*/ 10647894 w 12192000"/>
              <a:gd name="connsiteY93" fmla="*/ 5290581 h 6858000"/>
              <a:gd name="connsiteX94" fmla="*/ 10752398 w 12192000"/>
              <a:gd name="connsiteY94" fmla="*/ 5188838 h 6858000"/>
              <a:gd name="connsiteX95" fmla="*/ 10841186 w 12192000"/>
              <a:gd name="connsiteY95" fmla="*/ 5097293 h 6858000"/>
              <a:gd name="connsiteX96" fmla="*/ 10794861 w 12192000"/>
              <a:gd name="connsiteY96" fmla="*/ 5066412 h 6858000"/>
              <a:gd name="connsiteX97" fmla="*/ 10857454 w 12192000"/>
              <a:gd name="connsiteY97" fmla="*/ 4979004 h 6858000"/>
              <a:gd name="connsiteX98" fmla="*/ 11056532 w 12192000"/>
              <a:gd name="connsiteY98" fmla="*/ 4709613 h 6858000"/>
              <a:gd name="connsiteX99" fmla="*/ 11143939 w 12192000"/>
              <a:gd name="connsiteY99" fmla="*/ 4650332 h 6858000"/>
              <a:gd name="connsiteX100" fmla="*/ 11250372 w 12192000"/>
              <a:gd name="connsiteY100" fmla="*/ 4501160 h 6858000"/>
              <a:gd name="connsiteX101" fmla="*/ 11265538 w 12192000"/>
              <a:gd name="connsiteY101" fmla="*/ 4466694 h 6858000"/>
              <a:gd name="connsiteX102" fmla="*/ 11243755 w 12192000"/>
              <a:gd name="connsiteY102" fmla="*/ 4422850 h 6858000"/>
              <a:gd name="connsiteX103" fmla="*/ 11227486 w 12192000"/>
              <a:gd name="connsiteY103" fmla="*/ 4378734 h 6858000"/>
              <a:gd name="connsiteX104" fmla="*/ 11248718 w 12192000"/>
              <a:gd name="connsiteY104" fmla="*/ 4365774 h 6858000"/>
              <a:gd name="connsiteX105" fmla="*/ 11385204 w 12192000"/>
              <a:gd name="connsiteY105" fmla="*/ 4343440 h 6858000"/>
              <a:gd name="connsiteX106" fmla="*/ 11306070 w 12192000"/>
              <a:gd name="connsiteY106" fmla="*/ 4259618 h 6858000"/>
              <a:gd name="connsiteX107" fmla="*/ 11166550 w 12192000"/>
              <a:gd name="connsiteY107" fmla="*/ 4134711 h 6858000"/>
              <a:gd name="connsiteX108" fmla="*/ 11103130 w 12192000"/>
              <a:gd name="connsiteY108" fmla="*/ 4045924 h 6858000"/>
              <a:gd name="connsiteX109" fmla="*/ 11095686 w 12192000"/>
              <a:gd name="connsiteY109" fmla="*/ 3966514 h 6858000"/>
              <a:gd name="connsiteX110" fmla="*/ 10971054 w 12192000"/>
              <a:gd name="connsiteY110" fmla="*/ 3919640 h 6858000"/>
              <a:gd name="connsiteX111" fmla="*/ 11088241 w 12192000"/>
              <a:gd name="connsiteY111" fmla="*/ 3751718 h 6858000"/>
              <a:gd name="connsiteX112" fmla="*/ 11100098 w 12192000"/>
              <a:gd name="connsiteY112" fmla="*/ 3716977 h 6858000"/>
              <a:gd name="connsiteX113" fmla="*/ 11029786 w 12192000"/>
              <a:gd name="connsiteY113" fmla="*/ 3592621 h 6858000"/>
              <a:gd name="connsiteX114" fmla="*/ 11018206 w 12192000"/>
              <a:gd name="connsiteY114" fmla="*/ 3572767 h 6858000"/>
              <a:gd name="connsiteX115" fmla="*/ 10992287 w 12192000"/>
              <a:gd name="connsiteY115" fmla="*/ 3533061 h 6858000"/>
              <a:gd name="connsiteX116" fmla="*/ 10917838 w 12192000"/>
              <a:gd name="connsiteY116" fmla="*/ 3523410 h 6858000"/>
              <a:gd name="connsiteX117" fmla="*/ 10956441 w 12192000"/>
              <a:gd name="connsiteY117" fmla="*/ 3495287 h 6858000"/>
              <a:gd name="connsiteX118" fmla="*/ 11031442 w 12192000"/>
              <a:gd name="connsiteY118" fmla="*/ 3400159 h 6858000"/>
              <a:gd name="connsiteX119" fmla="*/ 10981533 w 12192000"/>
              <a:gd name="connsiteY119" fmla="*/ 3309166 h 6858000"/>
              <a:gd name="connsiteX120" fmla="*/ 10978225 w 12192000"/>
              <a:gd name="connsiteY120" fmla="*/ 3258982 h 6858000"/>
              <a:gd name="connsiteX121" fmla="*/ 11062322 w 12192000"/>
              <a:gd name="connsiteY121" fmla="*/ 3194737 h 6858000"/>
              <a:gd name="connsiteX122" fmla="*/ 11125742 w 12192000"/>
              <a:gd name="connsiteY122" fmla="*/ 3169370 h 6858000"/>
              <a:gd name="connsiteX123" fmla="*/ 11154968 w 12192000"/>
              <a:gd name="connsiteY123" fmla="*/ 3132974 h 6858000"/>
              <a:gd name="connsiteX124" fmla="*/ 11120502 w 12192000"/>
              <a:gd name="connsiteY124" fmla="*/ 3102642 h 6858000"/>
              <a:gd name="connsiteX125" fmla="*/ 10967470 w 12192000"/>
              <a:gd name="connsiteY125" fmla="*/ 3030401 h 6858000"/>
              <a:gd name="connsiteX126" fmla="*/ 11049914 w 12192000"/>
              <a:gd name="connsiteY126" fmla="*/ 2970015 h 6858000"/>
              <a:gd name="connsiteX127" fmla="*/ 10618944 w 12192000"/>
              <a:gd name="connsiteY127" fmla="*/ 2685183 h 6858000"/>
              <a:gd name="connsiteX128" fmla="*/ 10566830 w 12192000"/>
              <a:gd name="connsiteY128" fmla="*/ 2641617 h 6858000"/>
              <a:gd name="connsiteX129" fmla="*/ 10290271 w 12192000"/>
              <a:gd name="connsiteY129" fmla="*/ 2536011 h 6858000"/>
              <a:gd name="connsiteX130" fmla="*/ 10005715 w 12192000"/>
              <a:gd name="connsiteY130" fmla="*/ 2461288 h 6858000"/>
              <a:gd name="connsiteX131" fmla="*/ 10203414 w 12192000"/>
              <a:gd name="connsiteY131" fmla="*/ 2303568 h 6858000"/>
              <a:gd name="connsiteX132" fmla="*/ 9901487 w 12192000"/>
              <a:gd name="connsiteY132" fmla="*/ 2266895 h 6858000"/>
              <a:gd name="connsiteX133" fmla="*/ 9871984 w 12192000"/>
              <a:gd name="connsiteY133" fmla="*/ 2267999 h 6858000"/>
              <a:gd name="connsiteX134" fmla="*/ 9279158 w 12192000"/>
              <a:gd name="connsiteY134" fmla="*/ 2243734 h 6858000"/>
              <a:gd name="connsiteX135" fmla="*/ 8429350 w 12192000"/>
              <a:gd name="connsiteY135" fmla="*/ 2163219 h 6858000"/>
              <a:gd name="connsiteX136" fmla="*/ 7725955 w 12192000"/>
              <a:gd name="connsiteY136" fmla="*/ 2114967 h 6858000"/>
              <a:gd name="connsiteX137" fmla="*/ 6977065 w 12192000"/>
              <a:gd name="connsiteY137" fmla="*/ 2021218 h 6858000"/>
              <a:gd name="connsiteX138" fmla="*/ 6941221 w 12192000"/>
              <a:gd name="connsiteY138" fmla="*/ 201518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6941221" y="2015186"/>
                </a:moveTo>
                <a:cubicBezTo>
                  <a:pt x="6929158" y="2014876"/>
                  <a:pt x="6917508" y="2018599"/>
                  <a:pt x="6907857" y="2033351"/>
                </a:cubicBezTo>
                <a:cubicBezTo>
                  <a:pt x="6959143" y="2072228"/>
                  <a:pt x="7024491" y="2057614"/>
                  <a:pt x="7093700" y="2101457"/>
                </a:cubicBezTo>
                <a:cubicBezTo>
                  <a:pt x="6981202" y="2087669"/>
                  <a:pt x="6892139" y="2076639"/>
                  <a:pt x="6803079" y="2065612"/>
                </a:cubicBezTo>
                <a:cubicBezTo>
                  <a:pt x="6801424" y="2073332"/>
                  <a:pt x="6799770" y="2081052"/>
                  <a:pt x="6798115" y="2088772"/>
                </a:cubicBezTo>
                <a:cubicBezTo>
                  <a:pt x="6911993" y="2105040"/>
                  <a:pt x="7017322" y="2146951"/>
                  <a:pt x="7128167" y="2176455"/>
                </a:cubicBezTo>
                <a:cubicBezTo>
                  <a:pt x="7117964" y="2194655"/>
                  <a:pt x="7107764" y="2191070"/>
                  <a:pt x="7098663" y="2189968"/>
                </a:cubicBezTo>
                <a:cubicBezTo>
                  <a:pt x="7039381" y="2182798"/>
                  <a:pt x="6980099" y="2175629"/>
                  <a:pt x="6923298" y="2156052"/>
                </a:cubicBezTo>
                <a:cubicBezTo>
                  <a:pt x="6910614" y="2151639"/>
                  <a:pt x="6895172" y="2151639"/>
                  <a:pt x="6888004" y="2164875"/>
                </a:cubicBezTo>
                <a:cubicBezTo>
                  <a:pt x="6877801" y="2183625"/>
                  <a:pt x="6892414" y="2195758"/>
                  <a:pt x="6905375" y="2205958"/>
                </a:cubicBezTo>
                <a:cubicBezTo>
                  <a:pt x="6927985" y="2223606"/>
                  <a:pt x="6955282" y="2218643"/>
                  <a:pt x="6981477" y="2221951"/>
                </a:cubicBezTo>
                <a:cubicBezTo>
                  <a:pt x="7051237" y="2230499"/>
                  <a:pt x="7084601" y="2257245"/>
                  <a:pt x="7100043" y="2318459"/>
                </a:cubicBezTo>
                <a:cubicBezTo>
                  <a:pt x="7038829" y="2293642"/>
                  <a:pt x="6979822" y="2324249"/>
                  <a:pt x="6920540" y="2306877"/>
                </a:cubicBezTo>
                <a:cubicBezTo>
                  <a:pt x="6905099" y="2302466"/>
                  <a:pt x="6880559" y="2309083"/>
                  <a:pt x="6888831" y="2330314"/>
                </a:cubicBezTo>
                <a:cubicBezTo>
                  <a:pt x="6896552" y="2350168"/>
                  <a:pt x="6922195" y="2364505"/>
                  <a:pt x="6876698" y="2360645"/>
                </a:cubicBezTo>
                <a:cubicBezTo>
                  <a:pt x="6844163" y="2357887"/>
                  <a:pt x="6780468" y="2380223"/>
                  <a:pt x="6807214" y="2385736"/>
                </a:cubicBezTo>
                <a:cubicBezTo>
                  <a:pt x="6840853" y="2392631"/>
                  <a:pt x="6873666" y="2402557"/>
                  <a:pt x="6916405" y="2413862"/>
                </a:cubicBezTo>
                <a:cubicBezTo>
                  <a:pt x="6869254" y="2432335"/>
                  <a:pt x="6835338" y="2428475"/>
                  <a:pt x="6799770" y="2413862"/>
                </a:cubicBezTo>
                <a:cubicBezTo>
                  <a:pt x="6756756" y="2396214"/>
                  <a:pt x="6700781" y="2374708"/>
                  <a:pt x="6665762" y="2394561"/>
                </a:cubicBezTo>
                <a:cubicBezTo>
                  <a:pt x="6613373" y="2424340"/>
                  <a:pt x="6569807" y="2405589"/>
                  <a:pt x="6522933" y="2400626"/>
                </a:cubicBezTo>
                <a:cubicBezTo>
                  <a:pt x="6427531" y="2390424"/>
                  <a:pt x="6332953" y="2373328"/>
                  <a:pt x="6237275" y="2365057"/>
                </a:cubicBezTo>
                <a:cubicBezTo>
                  <a:pt x="6198948" y="2361748"/>
                  <a:pt x="6157588" y="2346032"/>
                  <a:pt x="6101338" y="2367538"/>
                </a:cubicBezTo>
                <a:cubicBezTo>
                  <a:pt x="6356116" y="2477556"/>
                  <a:pt x="6629642" y="2470664"/>
                  <a:pt x="6857121" y="2606875"/>
                </a:cubicBezTo>
                <a:cubicBezTo>
                  <a:pt x="6847471" y="2619834"/>
                  <a:pt x="6798391" y="2656782"/>
                  <a:pt x="6818519" y="2659539"/>
                </a:cubicBezTo>
                <a:cubicBezTo>
                  <a:pt x="6875044" y="2667537"/>
                  <a:pt x="6925227" y="2694558"/>
                  <a:pt x="6976790" y="2716892"/>
                </a:cubicBezTo>
                <a:cubicBezTo>
                  <a:pt x="6999125" y="2726543"/>
                  <a:pt x="7026146" y="2739227"/>
                  <a:pt x="7015669" y="2773693"/>
                </a:cubicBezTo>
                <a:cubicBezTo>
                  <a:pt x="6996642" y="2783343"/>
                  <a:pt x="6982580" y="2769833"/>
                  <a:pt x="6966864" y="2768730"/>
                </a:cubicBezTo>
                <a:cubicBezTo>
                  <a:pt x="6950871" y="2767628"/>
                  <a:pt x="6915025" y="2774796"/>
                  <a:pt x="6924953" y="2779483"/>
                </a:cubicBezTo>
                <a:cubicBezTo>
                  <a:pt x="6970172" y="2800715"/>
                  <a:pt x="6888831" y="2851726"/>
                  <a:pt x="6942323" y="2851726"/>
                </a:cubicBezTo>
                <a:cubicBezTo>
                  <a:pt x="7031937" y="2852001"/>
                  <a:pt x="7079638" y="2942441"/>
                  <a:pt x="7165943" y="2944924"/>
                </a:cubicBezTo>
                <a:cubicBezTo>
                  <a:pt x="7179728" y="2945198"/>
                  <a:pt x="7186346" y="2961191"/>
                  <a:pt x="7186071" y="2975254"/>
                </a:cubicBezTo>
                <a:cubicBezTo>
                  <a:pt x="7186071" y="2992074"/>
                  <a:pt x="7173387" y="2995107"/>
                  <a:pt x="7159325" y="2996762"/>
                </a:cubicBezTo>
                <a:cubicBezTo>
                  <a:pt x="7137817" y="2999242"/>
                  <a:pt x="7115483" y="2975254"/>
                  <a:pt x="7087082" y="3007790"/>
                </a:cubicBezTo>
                <a:cubicBezTo>
                  <a:pt x="7138094" y="3026815"/>
                  <a:pt x="7189103" y="3045842"/>
                  <a:pt x="7188276" y="3111191"/>
                </a:cubicBezTo>
                <a:cubicBezTo>
                  <a:pt x="7188001" y="3128836"/>
                  <a:pt x="7209232" y="3135454"/>
                  <a:pt x="7225225" y="3139866"/>
                </a:cubicBezTo>
                <a:cubicBezTo>
                  <a:pt x="7251696" y="3147036"/>
                  <a:pt x="7274028" y="3159720"/>
                  <a:pt x="7288368" y="3184260"/>
                </a:cubicBezTo>
                <a:cubicBezTo>
                  <a:pt x="7288092" y="3188948"/>
                  <a:pt x="7287816" y="3193910"/>
                  <a:pt x="7289471" y="3197771"/>
                </a:cubicBezTo>
                <a:cubicBezTo>
                  <a:pt x="7284784" y="3257053"/>
                  <a:pt x="7246181" y="3255398"/>
                  <a:pt x="7203442" y="3245472"/>
                </a:cubicBezTo>
                <a:cubicBezTo>
                  <a:pt x="7152432" y="3233340"/>
                  <a:pt x="7101973" y="3211281"/>
                  <a:pt x="7048205" y="3232512"/>
                </a:cubicBezTo>
                <a:cubicBezTo>
                  <a:pt x="7124032" y="3260913"/>
                  <a:pt x="7206475" y="3263118"/>
                  <a:pt x="7277614" y="3303652"/>
                </a:cubicBezTo>
                <a:cubicBezTo>
                  <a:pt x="7017322" y="3311097"/>
                  <a:pt x="6787361" y="3183155"/>
                  <a:pt x="6535066" y="3134077"/>
                </a:cubicBezTo>
                <a:cubicBezTo>
                  <a:pt x="6543614" y="3166887"/>
                  <a:pt x="6564017" y="3173505"/>
                  <a:pt x="6582492" y="3178469"/>
                </a:cubicBezTo>
                <a:cubicBezTo>
                  <a:pt x="6675690" y="3203286"/>
                  <a:pt x="6757305" y="3252642"/>
                  <a:pt x="6842233" y="3295379"/>
                </a:cubicBezTo>
                <a:cubicBezTo>
                  <a:pt x="6877249" y="3313026"/>
                  <a:pt x="6902618" y="3330674"/>
                  <a:pt x="6915853" y="3368725"/>
                </a:cubicBezTo>
                <a:cubicBezTo>
                  <a:pt x="6927710" y="3403192"/>
                  <a:pt x="6950596" y="3419185"/>
                  <a:pt x="6993058" y="3409257"/>
                </a:cubicBezTo>
                <a:cubicBezTo>
                  <a:pt x="7027524" y="3400985"/>
                  <a:pt x="7065299" y="3405397"/>
                  <a:pt x="7101421" y="3408430"/>
                </a:cubicBezTo>
                <a:cubicBezTo>
                  <a:pt x="7143057" y="3411739"/>
                  <a:pt x="7189655" y="3450618"/>
                  <a:pt x="7178350" y="3470746"/>
                </a:cubicBezTo>
                <a:cubicBezTo>
                  <a:pt x="7159050" y="3504937"/>
                  <a:pt x="7126789" y="3487842"/>
                  <a:pt x="7098112" y="3483982"/>
                </a:cubicBezTo>
                <a:cubicBezTo>
                  <a:pt x="7065575" y="3479295"/>
                  <a:pt x="7005191" y="3469643"/>
                  <a:pt x="7004088" y="3473780"/>
                </a:cubicBezTo>
                <a:cubicBezTo>
                  <a:pt x="6982854" y="3559532"/>
                  <a:pt x="6833408" y="3484809"/>
                  <a:pt x="6801147" y="3477087"/>
                </a:cubicBezTo>
                <a:cubicBezTo>
                  <a:pt x="6760891" y="3467437"/>
                  <a:pt x="6723115" y="3485085"/>
                  <a:pt x="6684788" y="3489220"/>
                </a:cubicBezTo>
                <a:cubicBezTo>
                  <a:pt x="6650597" y="3493080"/>
                  <a:pt x="6457309" y="3504937"/>
                  <a:pt x="6417328" y="3468539"/>
                </a:cubicBezTo>
                <a:cubicBezTo>
                  <a:pt x="6411813" y="3496940"/>
                  <a:pt x="6423393" y="3508521"/>
                  <a:pt x="6433045" y="3521481"/>
                </a:cubicBezTo>
                <a:cubicBezTo>
                  <a:pt x="6446556" y="3539954"/>
                  <a:pt x="6448762" y="3552914"/>
                  <a:pt x="6423117" y="3567527"/>
                </a:cubicBezTo>
                <a:cubicBezTo>
                  <a:pt x="6350049" y="3609441"/>
                  <a:pt x="6351153" y="3610818"/>
                  <a:pt x="6419258" y="3667620"/>
                </a:cubicBezTo>
                <a:cubicBezTo>
                  <a:pt x="6422568" y="3670100"/>
                  <a:pt x="6421188" y="3678373"/>
                  <a:pt x="6421740" y="3683888"/>
                </a:cubicBezTo>
                <a:cubicBezTo>
                  <a:pt x="6403817" y="3692711"/>
                  <a:pt x="6382861" y="3670652"/>
                  <a:pt x="6361906" y="3694366"/>
                </a:cubicBezTo>
                <a:cubicBezTo>
                  <a:pt x="6453173" y="3798591"/>
                  <a:pt x="6592418" y="3824234"/>
                  <a:pt x="6718429" y="3902544"/>
                </a:cubicBezTo>
                <a:cubicBezTo>
                  <a:pt x="6616407" y="3928462"/>
                  <a:pt x="6555194" y="3838022"/>
                  <a:pt x="6480195" y="3849603"/>
                </a:cubicBezTo>
                <a:cubicBezTo>
                  <a:pt x="6442696" y="3878004"/>
                  <a:pt x="6554091" y="3923499"/>
                  <a:pt x="6447934" y="3937011"/>
                </a:cubicBezTo>
                <a:cubicBezTo>
                  <a:pt x="6493983" y="3961826"/>
                  <a:pt x="6528173" y="3986089"/>
                  <a:pt x="6559882" y="4014767"/>
                </a:cubicBezTo>
                <a:cubicBezTo>
                  <a:pt x="6616407" y="4066053"/>
                  <a:pt x="6627437" y="4099693"/>
                  <a:pt x="6601241" y="4168626"/>
                </a:cubicBezTo>
                <a:cubicBezTo>
                  <a:pt x="6584145" y="4213846"/>
                  <a:pt x="6559054" y="4255483"/>
                  <a:pt x="6581113" y="4309250"/>
                </a:cubicBezTo>
                <a:cubicBezTo>
                  <a:pt x="6596553" y="4346198"/>
                  <a:pt x="6590487" y="4370461"/>
                  <a:pt x="6533136" y="4353918"/>
                </a:cubicBezTo>
                <a:cubicBezTo>
                  <a:pt x="6471372" y="4336270"/>
                  <a:pt x="6448211" y="4369358"/>
                  <a:pt x="6463651" y="4434156"/>
                </a:cubicBezTo>
                <a:cubicBezTo>
                  <a:pt x="6473577" y="4475792"/>
                  <a:pt x="6463099" y="4488475"/>
                  <a:pt x="6420637" y="4483787"/>
                </a:cubicBezTo>
                <a:cubicBezTo>
                  <a:pt x="6373762" y="4478549"/>
                  <a:pt x="6329093" y="4451251"/>
                  <a:pt x="6271190" y="4464487"/>
                </a:cubicBezTo>
                <a:cubicBezTo>
                  <a:pt x="6317512" y="4540039"/>
                  <a:pt x="6416501" y="4518531"/>
                  <a:pt x="6470545" y="4590498"/>
                </a:cubicBezTo>
                <a:cubicBezTo>
                  <a:pt x="6406023" y="4590772"/>
                  <a:pt x="6356666" y="4590498"/>
                  <a:pt x="6308965" y="4574780"/>
                </a:cubicBezTo>
                <a:cubicBezTo>
                  <a:pt x="6289111" y="4568437"/>
                  <a:pt x="6267328" y="4561822"/>
                  <a:pt x="6256301" y="4583603"/>
                </a:cubicBezTo>
                <a:cubicBezTo>
                  <a:pt x="6243340" y="4609798"/>
                  <a:pt x="6270086" y="4619724"/>
                  <a:pt x="6286354" y="4624412"/>
                </a:cubicBezTo>
                <a:cubicBezTo>
                  <a:pt x="6332128" y="4637647"/>
                  <a:pt x="6367144" y="4669081"/>
                  <a:pt x="6404920" y="4693621"/>
                </a:cubicBezTo>
                <a:cubicBezTo>
                  <a:pt x="6487915" y="4747390"/>
                  <a:pt x="6578908" y="4792334"/>
                  <a:pt x="6649220" y="4881120"/>
                </a:cubicBezTo>
                <a:cubicBezTo>
                  <a:pt x="6560709" y="4858509"/>
                  <a:pt x="6494809" y="4805845"/>
                  <a:pt x="6412640" y="4795092"/>
                </a:cubicBezTo>
                <a:cubicBezTo>
                  <a:pt x="6483779" y="4875881"/>
                  <a:pt x="6575322" y="4929098"/>
                  <a:pt x="6661902" y="4987828"/>
                </a:cubicBezTo>
                <a:cubicBezTo>
                  <a:pt x="6686719" y="5004373"/>
                  <a:pt x="6711811" y="5015678"/>
                  <a:pt x="6717325" y="5051798"/>
                </a:cubicBezTo>
                <a:cubicBezTo>
                  <a:pt x="6728079" y="5121834"/>
                  <a:pt x="6760340" y="5179738"/>
                  <a:pt x="6829272" y="5210619"/>
                </a:cubicBezTo>
                <a:cubicBezTo>
                  <a:pt x="6829824" y="5210897"/>
                  <a:pt x="6825965" y="5221375"/>
                  <a:pt x="6823757" y="5228542"/>
                </a:cubicBezTo>
                <a:cubicBezTo>
                  <a:pt x="6781571" y="5230749"/>
                  <a:pt x="6748207" y="5189388"/>
                  <a:pt x="6694439" y="5202899"/>
                </a:cubicBezTo>
                <a:cubicBezTo>
                  <a:pt x="6746002" y="5259148"/>
                  <a:pt x="6789016" y="5309609"/>
                  <a:pt x="6862085" y="5336355"/>
                </a:cubicBezTo>
                <a:cubicBezTo>
                  <a:pt x="6920540" y="5357586"/>
                  <a:pt x="6992783" y="5369994"/>
                  <a:pt x="7035246" y="5438926"/>
                </a:cubicBezTo>
                <a:cubicBezTo>
                  <a:pt x="6985889" y="5452439"/>
                  <a:pt x="6949216" y="5435343"/>
                  <a:pt x="6912268" y="5423210"/>
                </a:cubicBezTo>
                <a:cubicBezTo>
                  <a:pt x="6855743" y="5404461"/>
                  <a:pt x="6799770" y="5383230"/>
                  <a:pt x="6743244" y="5364479"/>
                </a:cubicBezTo>
                <a:cubicBezTo>
                  <a:pt x="6721737" y="5357310"/>
                  <a:pt x="6698299" y="5352346"/>
                  <a:pt x="6684513" y="5386538"/>
                </a:cubicBezTo>
                <a:cubicBezTo>
                  <a:pt x="6756480" y="5393708"/>
                  <a:pt x="6799494" y="5440031"/>
                  <a:pt x="6844713" y="5483595"/>
                </a:cubicBezTo>
                <a:cubicBezTo>
                  <a:pt x="6870082" y="5508135"/>
                  <a:pt x="6890762" y="5540948"/>
                  <a:pt x="6936533" y="5528541"/>
                </a:cubicBezTo>
                <a:cubicBezTo>
                  <a:pt x="6960522" y="5521923"/>
                  <a:pt x="6975687" y="5540396"/>
                  <a:pt x="6973204" y="5563007"/>
                </a:cubicBezTo>
                <a:cubicBezTo>
                  <a:pt x="6964106" y="5642695"/>
                  <a:pt x="7020080" y="5670543"/>
                  <a:pt x="7077983" y="5685983"/>
                </a:cubicBezTo>
                <a:cubicBezTo>
                  <a:pt x="7187726" y="5714935"/>
                  <a:pt x="7278993" y="5783041"/>
                  <a:pt x="7385702" y="5820265"/>
                </a:cubicBezTo>
                <a:cubicBezTo>
                  <a:pt x="7489378" y="5856387"/>
                  <a:pt x="7569615" y="5942139"/>
                  <a:pt x="7673565" y="5987085"/>
                </a:cubicBezTo>
                <a:cubicBezTo>
                  <a:pt x="7748843" y="6019621"/>
                  <a:pt x="7820807" y="6061533"/>
                  <a:pt x="7898289" y="6091035"/>
                </a:cubicBezTo>
                <a:cubicBezTo>
                  <a:pt x="8081651" y="6160795"/>
                  <a:pt x="8268598" y="6216770"/>
                  <a:pt x="8466299" y="6224765"/>
                </a:cubicBezTo>
                <a:cubicBezTo>
                  <a:pt x="8629532" y="6231107"/>
                  <a:pt x="10045419" y="6225043"/>
                  <a:pt x="10620599" y="5317605"/>
                </a:cubicBezTo>
                <a:cubicBezTo>
                  <a:pt x="10631626" y="5313192"/>
                  <a:pt x="10644035" y="5301612"/>
                  <a:pt x="10647894" y="5290581"/>
                </a:cubicBezTo>
                <a:cubicBezTo>
                  <a:pt x="10666370" y="5239020"/>
                  <a:pt x="10711590" y="5216686"/>
                  <a:pt x="10752398" y="5188838"/>
                </a:cubicBezTo>
                <a:cubicBezTo>
                  <a:pt x="10788244" y="5164297"/>
                  <a:pt x="10826296" y="5138654"/>
                  <a:pt x="10841186" y="5097293"/>
                </a:cubicBezTo>
                <a:cubicBezTo>
                  <a:pt x="10860762" y="5042147"/>
                  <a:pt x="10805064" y="5087367"/>
                  <a:pt x="10794861" y="5066412"/>
                </a:cubicBezTo>
                <a:cubicBezTo>
                  <a:pt x="10816092" y="5037737"/>
                  <a:pt x="10848906" y="5011540"/>
                  <a:pt x="10857454" y="4979004"/>
                </a:cubicBezTo>
                <a:cubicBezTo>
                  <a:pt x="10888610" y="4861543"/>
                  <a:pt x="10955890" y="4776065"/>
                  <a:pt x="11056532" y="4709613"/>
                </a:cubicBezTo>
                <a:cubicBezTo>
                  <a:pt x="11085484" y="4690588"/>
                  <a:pt x="11104509" y="4655845"/>
                  <a:pt x="11143939" y="4650332"/>
                </a:cubicBezTo>
                <a:cubicBezTo>
                  <a:pt x="11231622" y="4638199"/>
                  <a:pt x="11204048" y="4543346"/>
                  <a:pt x="11250372" y="4501160"/>
                </a:cubicBezTo>
                <a:cubicBezTo>
                  <a:pt x="11259196" y="4493162"/>
                  <a:pt x="11267190" y="4477447"/>
                  <a:pt x="11265538" y="4466694"/>
                </a:cubicBezTo>
                <a:cubicBezTo>
                  <a:pt x="11263056" y="4451251"/>
                  <a:pt x="11252578" y="4436638"/>
                  <a:pt x="11243755" y="4422850"/>
                </a:cubicBezTo>
                <a:cubicBezTo>
                  <a:pt x="11234654" y="4409065"/>
                  <a:pt x="11220870" y="4396932"/>
                  <a:pt x="11227486" y="4378734"/>
                </a:cubicBezTo>
                <a:cubicBezTo>
                  <a:pt x="11230242" y="4371289"/>
                  <a:pt x="11228314" y="4345371"/>
                  <a:pt x="11248718" y="4365774"/>
                </a:cubicBezTo>
                <a:cubicBezTo>
                  <a:pt x="11304692" y="4421748"/>
                  <a:pt x="11337228" y="4368809"/>
                  <a:pt x="11385204" y="4343440"/>
                </a:cubicBezTo>
                <a:cubicBezTo>
                  <a:pt x="11346603" y="4317245"/>
                  <a:pt x="11311861" y="4298772"/>
                  <a:pt x="11306070" y="4259618"/>
                </a:cubicBezTo>
                <a:cubicBezTo>
                  <a:pt x="11294214" y="4178828"/>
                  <a:pt x="11243480" y="4141880"/>
                  <a:pt x="11166550" y="4134711"/>
                </a:cubicBezTo>
                <a:cubicBezTo>
                  <a:pt x="11194949" y="4056679"/>
                  <a:pt x="11194949" y="4056679"/>
                  <a:pt x="11103130" y="4045924"/>
                </a:cubicBezTo>
                <a:cubicBezTo>
                  <a:pt x="11138425" y="3996293"/>
                  <a:pt x="11138425" y="3983609"/>
                  <a:pt x="11095686" y="3966514"/>
                </a:cubicBezTo>
                <a:cubicBezTo>
                  <a:pt x="11054602" y="3950245"/>
                  <a:pt x="11009106" y="3944730"/>
                  <a:pt x="10971054" y="3919640"/>
                </a:cubicBezTo>
                <a:cubicBezTo>
                  <a:pt x="11006073" y="3856221"/>
                  <a:pt x="11015998" y="3782600"/>
                  <a:pt x="11088241" y="3751718"/>
                </a:cubicBezTo>
                <a:cubicBezTo>
                  <a:pt x="11099546" y="3747030"/>
                  <a:pt x="11107266" y="3728004"/>
                  <a:pt x="11100098" y="3716977"/>
                </a:cubicBezTo>
                <a:cubicBezTo>
                  <a:pt x="11073904" y="3676995"/>
                  <a:pt x="11111404" y="3601168"/>
                  <a:pt x="11029786" y="3592621"/>
                </a:cubicBezTo>
                <a:cubicBezTo>
                  <a:pt x="11019583" y="3591793"/>
                  <a:pt x="11010208" y="3583520"/>
                  <a:pt x="11018206" y="3572767"/>
                </a:cubicBezTo>
                <a:cubicBezTo>
                  <a:pt x="11045779" y="3535268"/>
                  <a:pt x="11012415" y="3537749"/>
                  <a:pt x="10992287" y="3533061"/>
                </a:cubicBezTo>
                <a:cubicBezTo>
                  <a:pt x="10968022" y="3527271"/>
                  <a:pt x="10940448" y="3543816"/>
                  <a:pt x="10917838" y="3523410"/>
                </a:cubicBezTo>
                <a:cubicBezTo>
                  <a:pt x="10923078" y="3501903"/>
                  <a:pt x="10942654" y="3502179"/>
                  <a:pt x="10956441" y="3495287"/>
                </a:cubicBezTo>
                <a:cubicBezTo>
                  <a:pt x="10996698" y="3475433"/>
                  <a:pt x="11029511" y="3451721"/>
                  <a:pt x="11031442" y="3400159"/>
                </a:cubicBezTo>
                <a:cubicBezTo>
                  <a:pt x="11032818" y="3358523"/>
                  <a:pt x="11037230" y="3321850"/>
                  <a:pt x="10981533" y="3309166"/>
                </a:cubicBezTo>
                <a:cubicBezTo>
                  <a:pt x="10958372" y="3303927"/>
                  <a:pt x="10964990" y="3273873"/>
                  <a:pt x="10978225" y="3258982"/>
                </a:cubicBezTo>
                <a:cubicBezTo>
                  <a:pt x="11001938" y="3232512"/>
                  <a:pt x="11021514" y="3197219"/>
                  <a:pt x="11062322" y="3194737"/>
                </a:cubicBezTo>
                <a:cubicBezTo>
                  <a:pt x="11087138" y="3193084"/>
                  <a:pt x="11106164" y="3182053"/>
                  <a:pt x="11125742" y="3169370"/>
                </a:cubicBezTo>
                <a:cubicBezTo>
                  <a:pt x="11139802" y="3160269"/>
                  <a:pt x="11156622" y="3152550"/>
                  <a:pt x="11154968" y="3132974"/>
                </a:cubicBezTo>
                <a:cubicBezTo>
                  <a:pt x="11153315" y="3114223"/>
                  <a:pt x="11137046" y="3106503"/>
                  <a:pt x="11120502" y="3102642"/>
                </a:cubicBezTo>
                <a:cubicBezTo>
                  <a:pt x="11065355" y="3090235"/>
                  <a:pt x="11013518" y="3072037"/>
                  <a:pt x="10967470" y="3030401"/>
                </a:cubicBezTo>
                <a:cubicBezTo>
                  <a:pt x="10998076" y="3008342"/>
                  <a:pt x="11027304" y="2992350"/>
                  <a:pt x="11049914" y="2970015"/>
                </a:cubicBezTo>
                <a:cubicBezTo>
                  <a:pt x="11104509" y="2915972"/>
                  <a:pt x="10642106" y="2745845"/>
                  <a:pt x="10618944" y="2685183"/>
                </a:cubicBezTo>
                <a:cubicBezTo>
                  <a:pt x="10611775" y="2666432"/>
                  <a:pt x="10587235" y="2647132"/>
                  <a:pt x="10566830" y="2641617"/>
                </a:cubicBezTo>
                <a:cubicBezTo>
                  <a:pt x="10471151" y="2615699"/>
                  <a:pt x="10388156" y="2557518"/>
                  <a:pt x="10290271" y="2536011"/>
                </a:cubicBezTo>
                <a:cubicBezTo>
                  <a:pt x="10197900" y="2515607"/>
                  <a:pt x="10106908" y="2488309"/>
                  <a:pt x="10005715" y="2461288"/>
                </a:cubicBezTo>
                <a:cubicBezTo>
                  <a:pt x="10067754" y="2393457"/>
                  <a:pt x="10177772" y="2401454"/>
                  <a:pt x="10203414" y="2303568"/>
                </a:cubicBezTo>
                <a:cubicBezTo>
                  <a:pt x="10103324" y="2278201"/>
                  <a:pt x="9997996" y="2307154"/>
                  <a:pt x="9901487" y="2266895"/>
                </a:cubicBezTo>
                <a:cubicBezTo>
                  <a:pt x="9893216" y="2263312"/>
                  <a:pt x="9881910" y="2266895"/>
                  <a:pt x="9871984" y="2267999"/>
                </a:cubicBezTo>
                <a:cubicBezTo>
                  <a:pt x="9673181" y="2289506"/>
                  <a:pt x="9475204" y="2270758"/>
                  <a:pt x="9279158" y="2243734"/>
                </a:cubicBezTo>
                <a:cubicBezTo>
                  <a:pt x="8996808" y="2205133"/>
                  <a:pt x="8713354" y="2180592"/>
                  <a:pt x="8429350" y="2163219"/>
                </a:cubicBezTo>
                <a:cubicBezTo>
                  <a:pt x="8194701" y="2148882"/>
                  <a:pt x="7959502" y="2142541"/>
                  <a:pt x="7725955" y="2114967"/>
                </a:cubicBezTo>
                <a:cubicBezTo>
                  <a:pt x="7476142" y="2085464"/>
                  <a:pt x="7226605" y="2052100"/>
                  <a:pt x="6977065" y="2021218"/>
                </a:cubicBezTo>
                <a:cubicBezTo>
                  <a:pt x="6965761" y="2019839"/>
                  <a:pt x="6953283" y="2015496"/>
                  <a:pt x="6941221" y="201518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756848B-A6D7-AA6A-B828-86C8473B1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772" y="764519"/>
            <a:ext cx="5544456" cy="1325563"/>
          </a:xfrm>
        </p:spPr>
        <p:txBody>
          <a:bodyPr>
            <a:normAutofit/>
          </a:bodyPr>
          <a:lstStyle/>
          <a:p>
            <a:pPr algn="r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Otázky z prostředí kulturních center</a:t>
            </a:r>
          </a:p>
        </p:txBody>
      </p:sp>
      <p:pic>
        <p:nvPicPr>
          <p:cNvPr id="6" name="Obrázek 5" descr="Obsah obrázku Grafika, umění&#10;&#10;Popis byl vytvořen automaticky">
            <a:extLst>
              <a:ext uri="{FF2B5EF4-FFF2-40B4-BE49-F238E27FC236}">
                <a16:creationId xmlns:a16="http://schemas.microsoft.com/office/drawing/2014/main" id="{7B49783A-0C77-1D31-9005-39F09D5E91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4" r="3" b="3"/>
          <a:stretch/>
        </p:blipFill>
        <p:spPr>
          <a:xfrm>
            <a:off x="7656692" y="2766817"/>
            <a:ext cx="2348976" cy="2751667"/>
          </a:xfrm>
          <a:prstGeom prst="rect">
            <a:avLst/>
          </a:prstGeom>
        </p:spPr>
      </p:pic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E7DBDFE4-819E-BF76-3029-D8D5F498BF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1536995"/>
              </p:ext>
            </p:extLst>
          </p:nvPr>
        </p:nvGraphicFramePr>
        <p:xfrm>
          <a:off x="551544" y="493486"/>
          <a:ext cx="5544456" cy="6110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2410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5784</TotalTime>
  <Words>388</Words>
  <Application>Microsoft Macintosh PowerPoint</Application>
  <PresentationFormat>Širokoúhlá obrazovka</PresentationFormat>
  <Paragraphs>98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2" baseType="lpstr">
      <vt:lpstr>Meiryo</vt:lpstr>
      <vt:lpstr>Arial</vt:lpstr>
      <vt:lpstr>Arial Black</vt:lpstr>
      <vt:lpstr>Calibri</vt:lpstr>
      <vt:lpstr>Calibri Light</vt:lpstr>
      <vt:lpstr>Motiv Office</vt:lpstr>
      <vt:lpstr>Asociace kulturních center ČR, z.s.</vt:lpstr>
      <vt:lpstr>Praha 16  RADOTÍN</vt:lpstr>
      <vt:lpstr>Prezentace aplikace PowerPoint</vt:lpstr>
      <vt:lpstr>OSTRAVA – AKORD&amp;POKLAD</vt:lpstr>
      <vt:lpstr>PRAHA – OSTRAVA – MĚLNÍK – VODŇANY –  NAPAJEDLA </vt:lpstr>
      <vt:lpstr>  BRNO</vt:lpstr>
      <vt:lpstr>PRAHA – KD MLEJN</vt:lpstr>
      <vt:lpstr>Potřeby členů</vt:lpstr>
      <vt:lpstr> Otázky z prostředí kulturních center</vt:lpstr>
      <vt:lpstr>Možnosti spolupráce</vt:lpstr>
      <vt:lpstr>příklad z praxe  Praha 16 Radotín 8 000 obyvatel</vt:lpstr>
      <vt:lpstr>Prezentace aplikace PowerPoint</vt:lpstr>
      <vt:lpstr>Prezentace aplikace PowerPoint</vt:lpstr>
      <vt:lpstr> Transformace?  </vt:lpstr>
      <vt:lpstr>Prezentace aplikace PowerPoint</vt:lpstr>
      <vt:lpstr>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RADOTÍN</dc:title>
  <dc:creator>Michala Piskačová</dc:creator>
  <cp:lastModifiedBy>Dagmar Bednáriková</cp:lastModifiedBy>
  <cp:revision>10</cp:revision>
  <dcterms:created xsi:type="dcterms:W3CDTF">2024-01-28T13:17:32Z</dcterms:created>
  <dcterms:modified xsi:type="dcterms:W3CDTF">2024-10-07T10:24:28Z</dcterms:modified>
</cp:coreProperties>
</file>